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6" r:id="rId2"/>
    <p:sldId id="257" r:id="rId3"/>
    <p:sldId id="264" r:id="rId4"/>
    <p:sldId id="259" r:id="rId5"/>
    <p:sldId id="267" r:id="rId6"/>
    <p:sldId id="270" r:id="rId7"/>
    <p:sldId id="268" r:id="rId8"/>
    <p:sldId id="271" r:id="rId9"/>
    <p:sldId id="262" r:id="rId10"/>
    <p:sldId id="269" r:id="rId11"/>
    <p:sldId id="258" r:id="rId12"/>
  </p:sldIdLst>
  <p:sldSz cx="9144000" cy="6858000" type="screen4x3"/>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981" autoAdjust="0"/>
    <p:restoredTop sz="95220" autoAdjust="0"/>
  </p:normalViewPr>
  <p:slideViewPr>
    <p:cSldViewPr snapToGrid="0">
      <p:cViewPr varScale="1">
        <p:scale>
          <a:sx n="82" d="100"/>
          <a:sy n="82" d="100"/>
        </p:scale>
        <p:origin x="10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it-IT"/>
          </a:p>
        </p:txBody>
      </p:sp>
      <p:sp>
        <p:nvSpPr>
          <p:cNvPr id="3" name="Segnaposto data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8E35A4F8-61E8-4AE9-B1D5-8E058A0D6E3C}" type="datetimeFigureOut">
              <a:rPr lang="it-IT" smtClean="0"/>
              <a:t>15/01/2020</a:t>
            </a:fld>
            <a:endParaRPr lang="it-IT"/>
          </a:p>
        </p:txBody>
      </p:sp>
      <p:sp>
        <p:nvSpPr>
          <p:cNvPr id="4" name="Segnaposto immagine diapositiva 3"/>
          <p:cNvSpPr>
            <a:spLocks noGrp="1" noRot="1" noChangeAspect="1"/>
          </p:cNvSpPr>
          <p:nvPr>
            <p:ph type="sldImg" idx="2"/>
          </p:nvPr>
        </p:nvSpPr>
        <p:spPr>
          <a:xfrm>
            <a:off x="1249363" y="1279525"/>
            <a:ext cx="4605337" cy="3454400"/>
          </a:xfrm>
          <a:prstGeom prst="rect">
            <a:avLst/>
          </a:prstGeom>
          <a:noFill/>
          <a:ln w="12700">
            <a:solidFill>
              <a:prstClr val="black"/>
            </a:solidFill>
          </a:ln>
        </p:spPr>
        <p:txBody>
          <a:bodyPr vert="horz" lIns="99075" tIns="49538" rIns="99075" bIns="49538" rtlCol="0" anchor="ctr"/>
          <a:lstStyle/>
          <a:p>
            <a:endParaRPr lang="it-IT"/>
          </a:p>
        </p:txBody>
      </p:sp>
      <p:sp>
        <p:nvSpPr>
          <p:cNvPr id="5" name="Segnaposto note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it-IT"/>
          </a:p>
        </p:txBody>
      </p:sp>
      <p:sp>
        <p:nvSpPr>
          <p:cNvPr id="7" name="Segnaposto numero diapositiva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3AFB35D8-B8CC-44BE-ABA9-736195798F40}" type="slidenum">
              <a:rPr lang="it-IT" smtClean="0"/>
              <a:t>‹N›</a:t>
            </a:fld>
            <a:endParaRPr lang="it-IT"/>
          </a:p>
        </p:txBody>
      </p:sp>
    </p:spTree>
    <p:extLst>
      <p:ext uri="{BB962C8B-B14F-4D97-AF65-F5344CB8AC3E}">
        <p14:creationId xmlns:p14="http://schemas.microsoft.com/office/powerpoint/2010/main" val="2587295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AFB35D8-B8CC-44BE-ABA9-736195798F40}" type="slidenum">
              <a:rPr lang="it-IT" smtClean="0"/>
              <a:t>2</a:t>
            </a:fld>
            <a:endParaRPr lang="it-IT"/>
          </a:p>
        </p:txBody>
      </p:sp>
    </p:spTree>
    <p:extLst>
      <p:ext uri="{BB962C8B-B14F-4D97-AF65-F5344CB8AC3E}">
        <p14:creationId xmlns:p14="http://schemas.microsoft.com/office/powerpoint/2010/main" val="2526661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AFB35D8-B8CC-44BE-ABA9-736195798F40}" type="slidenum">
              <a:rPr lang="it-IT" smtClean="0"/>
              <a:t>5</a:t>
            </a:fld>
            <a:endParaRPr lang="it-IT"/>
          </a:p>
        </p:txBody>
      </p:sp>
    </p:spTree>
    <p:extLst>
      <p:ext uri="{BB962C8B-B14F-4D97-AF65-F5344CB8AC3E}">
        <p14:creationId xmlns:p14="http://schemas.microsoft.com/office/powerpoint/2010/main" val="1813767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AFB35D8-B8CC-44BE-ABA9-736195798F40}" type="slidenum">
              <a:rPr lang="it-IT" smtClean="0"/>
              <a:t>6</a:t>
            </a:fld>
            <a:endParaRPr lang="it-IT"/>
          </a:p>
        </p:txBody>
      </p:sp>
    </p:spTree>
    <p:extLst>
      <p:ext uri="{BB962C8B-B14F-4D97-AF65-F5344CB8AC3E}">
        <p14:creationId xmlns:p14="http://schemas.microsoft.com/office/powerpoint/2010/main" val="1575873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990752"/>
            <a:r>
              <a:rPr lang="en-GB" sz="1300" dirty="0"/>
              <a:t>The economic quantification showed the managed scenario as profitable, just considering the water contribution. However, this efficiency in monetary terms is still lower than the current situation, where no management costs are considered. When fire propagation is included, the results are overturned, and forest management becomes more efficient by avoiding fire extinction and restoration costs. These results reveal the difficulties of semi-arid forests to be managed. In other words, this optimal management should be approached from a multi-purpose perspective that maximizes all the potentials profitability of the forest ecosystem services, which individually cannot be enough efficient from an economical point of view.</a:t>
            </a:r>
          </a:p>
          <a:p>
            <a:endParaRPr lang="it-IT" dirty="0"/>
          </a:p>
        </p:txBody>
      </p:sp>
      <p:sp>
        <p:nvSpPr>
          <p:cNvPr id="4" name="Segnaposto numero diapositiva 3"/>
          <p:cNvSpPr>
            <a:spLocks noGrp="1"/>
          </p:cNvSpPr>
          <p:nvPr>
            <p:ph type="sldNum" sz="quarter" idx="5"/>
          </p:nvPr>
        </p:nvSpPr>
        <p:spPr/>
        <p:txBody>
          <a:bodyPr/>
          <a:lstStyle/>
          <a:p>
            <a:fld id="{3AFB35D8-B8CC-44BE-ABA9-736195798F40}" type="slidenum">
              <a:rPr lang="it-IT" smtClean="0"/>
              <a:t>7</a:t>
            </a:fld>
            <a:endParaRPr lang="it-IT" dirty="0"/>
          </a:p>
        </p:txBody>
      </p:sp>
    </p:spTree>
    <p:extLst>
      <p:ext uri="{BB962C8B-B14F-4D97-AF65-F5344CB8AC3E}">
        <p14:creationId xmlns:p14="http://schemas.microsoft.com/office/powerpoint/2010/main" val="59990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AFB35D8-B8CC-44BE-ABA9-736195798F40}" type="slidenum">
              <a:rPr lang="it-IT" smtClean="0"/>
              <a:t>8</a:t>
            </a:fld>
            <a:endParaRPr lang="it-IT" dirty="0"/>
          </a:p>
        </p:txBody>
      </p:sp>
    </p:spTree>
    <p:extLst>
      <p:ext uri="{BB962C8B-B14F-4D97-AF65-F5344CB8AC3E}">
        <p14:creationId xmlns:p14="http://schemas.microsoft.com/office/powerpoint/2010/main" val="1860417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CC8B8002-F4CA-4F18-A873-DFA84C36D884}" type="datetimeFigureOut">
              <a:rPr lang="it-IT" smtClean="0"/>
              <a:t>15/01/2020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5EB6BF9-5A99-4C38-971C-A17D65EB0EE8}" type="slidenum">
              <a:rPr lang="it-IT" smtClean="0"/>
              <a:t>‹N›</a:t>
            </a:fld>
            <a:endParaRPr lang="it-IT"/>
          </a:p>
        </p:txBody>
      </p:sp>
    </p:spTree>
    <p:extLst>
      <p:ext uri="{BB962C8B-B14F-4D97-AF65-F5344CB8AC3E}">
        <p14:creationId xmlns:p14="http://schemas.microsoft.com/office/powerpoint/2010/main" val="1350591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C8B8002-F4CA-4F18-A873-DFA84C36D884}" type="datetimeFigureOut">
              <a:rPr lang="it-IT" smtClean="0"/>
              <a:t>15/01/2020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5EB6BF9-5A99-4C38-971C-A17D65EB0EE8}" type="slidenum">
              <a:rPr lang="it-IT" smtClean="0"/>
              <a:t>‹N›</a:t>
            </a:fld>
            <a:endParaRPr lang="it-IT"/>
          </a:p>
        </p:txBody>
      </p:sp>
    </p:spTree>
    <p:extLst>
      <p:ext uri="{BB962C8B-B14F-4D97-AF65-F5344CB8AC3E}">
        <p14:creationId xmlns:p14="http://schemas.microsoft.com/office/powerpoint/2010/main" val="1190319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C8B8002-F4CA-4F18-A873-DFA84C36D884}" type="datetimeFigureOut">
              <a:rPr lang="it-IT" smtClean="0"/>
              <a:t>15/01/2020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5EB6BF9-5A99-4C38-971C-A17D65EB0EE8}" type="slidenum">
              <a:rPr lang="it-IT" smtClean="0"/>
              <a:t>‹N›</a:t>
            </a:fld>
            <a:endParaRPr lang="it-IT"/>
          </a:p>
        </p:txBody>
      </p:sp>
    </p:spTree>
    <p:extLst>
      <p:ext uri="{BB962C8B-B14F-4D97-AF65-F5344CB8AC3E}">
        <p14:creationId xmlns:p14="http://schemas.microsoft.com/office/powerpoint/2010/main" val="3319994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C8B8002-F4CA-4F18-A873-DFA84C36D884}" type="datetimeFigureOut">
              <a:rPr lang="it-IT" smtClean="0"/>
              <a:t>15/01/2020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5EB6BF9-5A99-4C38-971C-A17D65EB0EE8}" type="slidenum">
              <a:rPr lang="it-IT" smtClean="0"/>
              <a:t>‹N›</a:t>
            </a:fld>
            <a:endParaRPr lang="it-IT"/>
          </a:p>
        </p:txBody>
      </p:sp>
    </p:spTree>
    <p:extLst>
      <p:ext uri="{BB962C8B-B14F-4D97-AF65-F5344CB8AC3E}">
        <p14:creationId xmlns:p14="http://schemas.microsoft.com/office/powerpoint/2010/main" val="2740632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CC8B8002-F4CA-4F18-A873-DFA84C36D884}" type="datetimeFigureOut">
              <a:rPr lang="it-IT" smtClean="0"/>
              <a:t>15/01/2020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5EB6BF9-5A99-4C38-971C-A17D65EB0EE8}" type="slidenum">
              <a:rPr lang="it-IT" smtClean="0"/>
              <a:t>‹N›</a:t>
            </a:fld>
            <a:endParaRPr lang="it-IT"/>
          </a:p>
        </p:txBody>
      </p:sp>
    </p:spTree>
    <p:extLst>
      <p:ext uri="{BB962C8B-B14F-4D97-AF65-F5344CB8AC3E}">
        <p14:creationId xmlns:p14="http://schemas.microsoft.com/office/powerpoint/2010/main" val="944120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CC8B8002-F4CA-4F18-A873-DFA84C36D884}" type="datetimeFigureOut">
              <a:rPr lang="it-IT" smtClean="0"/>
              <a:t>15/01/2020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5EB6BF9-5A99-4C38-971C-A17D65EB0EE8}" type="slidenum">
              <a:rPr lang="it-IT" smtClean="0"/>
              <a:t>‹N›</a:t>
            </a:fld>
            <a:endParaRPr lang="it-IT"/>
          </a:p>
        </p:txBody>
      </p:sp>
    </p:spTree>
    <p:extLst>
      <p:ext uri="{BB962C8B-B14F-4D97-AF65-F5344CB8AC3E}">
        <p14:creationId xmlns:p14="http://schemas.microsoft.com/office/powerpoint/2010/main" val="2984768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CC8B8002-F4CA-4F18-A873-DFA84C36D884}" type="datetimeFigureOut">
              <a:rPr lang="it-IT" smtClean="0"/>
              <a:t>15/01/2020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15EB6BF9-5A99-4C38-971C-A17D65EB0EE8}" type="slidenum">
              <a:rPr lang="it-IT" smtClean="0"/>
              <a:t>‹N›</a:t>
            </a:fld>
            <a:endParaRPr lang="it-IT"/>
          </a:p>
        </p:txBody>
      </p:sp>
    </p:spTree>
    <p:extLst>
      <p:ext uri="{BB962C8B-B14F-4D97-AF65-F5344CB8AC3E}">
        <p14:creationId xmlns:p14="http://schemas.microsoft.com/office/powerpoint/2010/main" val="3044374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CC8B8002-F4CA-4F18-A873-DFA84C36D884}" type="datetimeFigureOut">
              <a:rPr lang="it-IT" smtClean="0"/>
              <a:t>15/01/2020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15EB6BF9-5A99-4C38-971C-A17D65EB0EE8}" type="slidenum">
              <a:rPr lang="it-IT" smtClean="0"/>
              <a:t>‹N›</a:t>
            </a:fld>
            <a:endParaRPr lang="it-IT"/>
          </a:p>
        </p:txBody>
      </p:sp>
    </p:spTree>
    <p:extLst>
      <p:ext uri="{BB962C8B-B14F-4D97-AF65-F5344CB8AC3E}">
        <p14:creationId xmlns:p14="http://schemas.microsoft.com/office/powerpoint/2010/main" val="3530930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8B8002-F4CA-4F18-A873-DFA84C36D884}" type="datetimeFigureOut">
              <a:rPr lang="it-IT" smtClean="0"/>
              <a:t>15/01/2020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15EB6BF9-5A99-4C38-971C-A17D65EB0EE8}" type="slidenum">
              <a:rPr lang="it-IT" smtClean="0"/>
              <a:t>‹N›</a:t>
            </a:fld>
            <a:endParaRPr lang="it-IT"/>
          </a:p>
        </p:txBody>
      </p:sp>
    </p:spTree>
    <p:extLst>
      <p:ext uri="{BB962C8B-B14F-4D97-AF65-F5344CB8AC3E}">
        <p14:creationId xmlns:p14="http://schemas.microsoft.com/office/powerpoint/2010/main" val="2933806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CC8B8002-F4CA-4F18-A873-DFA84C36D884}" type="datetimeFigureOut">
              <a:rPr lang="it-IT" smtClean="0"/>
              <a:t>15/01/2020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5EB6BF9-5A99-4C38-971C-A17D65EB0EE8}" type="slidenum">
              <a:rPr lang="it-IT" smtClean="0"/>
              <a:t>‹N›</a:t>
            </a:fld>
            <a:endParaRPr lang="it-IT"/>
          </a:p>
        </p:txBody>
      </p:sp>
    </p:spTree>
    <p:extLst>
      <p:ext uri="{BB962C8B-B14F-4D97-AF65-F5344CB8AC3E}">
        <p14:creationId xmlns:p14="http://schemas.microsoft.com/office/powerpoint/2010/main" val="2506457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CC8B8002-F4CA-4F18-A873-DFA84C36D884}" type="datetimeFigureOut">
              <a:rPr lang="it-IT" smtClean="0"/>
              <a:t>15/01/2020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5EB6BF9-5A99-4C38-971C-A17D65EB0EE8}" type="slidenum">
              <a:rPr lang="it-IT" smtClean="0"/>
              <a:t>‹N›</a:t>
            </a:fld>
            <a:endParaRPr lang="it-IT"/>
          </a:p>
        </p:txBody>
      </p:sp>
    </p:spTree>
    <p:extLst>
      <p:ext uri="{BB962C8B-B14F-4D97-AF65-F5344CB8AC3E}">
        <p14:creationId xmlns:p14="http://schemas.microsoft.com/office/powerpoint/2010/main" val="3641377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8B8002-F4CA-4F18-A873-DFA84C36D884}" type="datetimeFigureOut">
              <a:rPr lang="it-IT" smtClean="0"/>
              <a:t>15/01/2020</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EB6BF9-5A99-4C38-971C-A17D65EB0EE8}" type="slidenum">
              <a:rPr lang="it-IT" smtClean="0"/>
              <a:t>‹N›</a:t>
            </a:fld>
            <a:endParaRPr lang="it-IT"/>
          </a:p>
        </p:txBody>
      </p:sp>
    </p:spTree>
    <p:extLst>
      <p:ext uri="{BB962C8B-B14F-4D97-AF65-F5344CB8AC3E}">
        <p14:creationId xmlns:p14="http://schemas.microsoft.com/office/powerpoint/2010/main" val="23124547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jpeg"/><Relationship Id="rId7"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sellaDiTesto 13">
            <a:extLst>
              <a:ext uri="{FF2B5EF4-FFF2-40B4-BE49-F238E27FC236}">
                <a16:creationId xmlns:a16="http://schemas.microsoft.com/office/drawing/2014/main" id="{F2E3B3BF-B6AA-455C-AAFC-6EB00D729CA1}"/>
              </a:ext>
            </a:extLst>
          </p:cNvPr>
          <p:cNvSpPr txBox="1"/>
          <p:nvPr/>
        </p:nvSpPr>
        <p:spPr>
          <a:xfrm>
            <a:off x="5965682" y="5000912"/>
            <a:ext cx="2821016" cy="307777"/>
          </a:xfrm>
          <a:prstGeom prst="rect">
            <a:avLst/>
          </a:prstGeom>
          <a:noFill/>
        </p:spPr>
        <p:txBody>
          <a:bodyPr wrap="square" rtlCol="0">
            <a:spAutoFit/>
          </a:bodyPr>
          <a:lstStyle/>
          <a:p>
            <a:pPr algn="ctr"/>
            <a:r>
              <a:rPr lang="it-IT" sz="1400" b="1" i="1" dirty="0">
                <a:solidFill>
                  <a:schemeClr val="accent6">
                    <a:lumMod val="50000"/>
                  </a:schemeClr>
                </a:solidFill>
              </a:rPr>
              <a:t>Maurizio Cocchi</a:t>
            </a:r>
          </a:p>
        </p:txBody>
      </p:sp>
      <p:sp>
        <p:nvSpPr>
          <p:cNvPr id="15" name="CasellaDiTesto 14">
            <a:extLst>
              <a:ext uri="{FF2B5EF4-FFF2-40B4-BE49-F238E27FC236}">
                <a16:creationId xmlns:a16="http://schemas.microsoft.com/office/drawing/2014/main" id="{7970AF54-267A-44E8-AAD9-02019C77406B}"/>
              </a:ext>
            </a:extLst>
          </p:cNvPr>
          <p:cNvSpPr txBox="1"/>
          <p:nvPr/>
        </p:nvSpPr>
        <p:spPr>
          <a:xfrm>
            <a:off x="770964" y="4919257"/>
            <a:ext cx="2240853" cy="523220"/>
          </a:xfrm>
          <a:prstGeom prst="rect">
            <a:avLst/>
          </a:prstGeom>
          <a:noFill/>
        </p:spPr>
        <p:txBody>
          <a:bodyPr wrap="square" rtlCol="0">
            <a:spAutoFit/>
          </a:bodyPr>
          <a:lstStyle/>
          <a:p>
            <a:r>
              <a:rPr lang="it-IT" sz="1400" b="1" dirty="0" err="1">
                <a:solidFill>
                  <a:schemeClr val="accent6">
                    <a:lumMod val="50000"/>
                  </a:schemeClr>
                </a:solidFill>
              </a:rPr>
              <a:t>Rosewood</a:t>
            </a:r>
            <a:r>
              <a:rPr lang="it-IT" sz="1400" b="1" dirty="0">
                <a:solidFill>
                  <a:schemeClr val="accent6">
                    <a:lumMod val="50000"/>
                  </a:schemeClr>
                </a:solidFill>
              </a:rPr>
              <a:t> </a:t>
            </a:r>
            <a:r>
              <a:rPr lang="it-IT" sz="1400" b="1" dirty="0" err="1">
                <a:solidFill>
                  <a:schemeClr val="accent6">
                    <a:lumMod val="50000"/>
                  </a:schemeClr>
                </a:solidFill>
              </a:rPr>
              <a:t>Final</a:t>
            </a:r>
            <a:r>
              <a:rPr lang="it-IT" sz="1400" b="1" dirty="0">
                <a:solidFill>
                  <a:schemeClr val="accent6">
                    <a:lumMod val="50000"/>
                  </a:schemeClr>
                </a:solidFill>
              </a:rPr>
              <a:t> Conference</a:t>
            </a:r>
          </a:p>
          <a:p>
            <a:r>
              <a:rPr lang="it-IT" sz="1400" b="1" dirty="0">
                <a:solidFill>
                  <a:schemeClr val="accent6">
                    <a:lumMod val="50000"/>
                  </a:schemeClr>
                </a:solidFill>
              </a:rPr>
              <a:t>Florence, 15 </a:t>
            </a:r>
            <a:r>
              <a:rPr lang="it-IT" sz="1400" b="1" dirty="0" err="1">
                <a:solidFill>
                  <a:schemeClr val="accent6">
                    <a:lumMod val="50000"/>
                  </a:schemeClr>
                </a:solidFill>
              </a:rPr>
              <a:t>January</a:t>
            </a:r>
            <a:r>
              <a:rPr lang="it-IT" sz="1400" b="1" dirty="0">
                <a:solidFill>
                  <a:schemeClr val="accent6">
                    <a:lumMod val="50000"/>
                  </a:schemeClr>
                </a:solidFill>
              </a:rPr>
              <a:t> 2020</a:t>
            </a:r>
          </a:p>
        </p:txBody>
      </p:sp>
      <p:sp>
        <p:nvSpPr>
          <p:cNvPr id="17" name="Rettangolo 16">
            <a:extLst>
              <a:ext uri="{FF2B5EF4-FFF2-40B4-BE49-F238E27FC236}">
                <a16:creationId xmlns:a16="http://schemas.microsoft.com/office/drawing/2014/main" id="{C14DE617-3596-4E03-B7E8-ACF011B65233}"/>
              </a:ext>
            </a:extLst>
          </p:cNvPr>
          <p:cNvSpPr/>
          <p:nvPr/>
        </p:nvSpPr>
        <p:spPr>
          <a:xfrm>
            <a:off x="1828474" y="6003849"/>
            <a:ext cx="6958224" cy="577081"/>
          </a:xfrm>
          <a:prstGeom prst="rect">
            <a:avLst/>
          </a:prstGeom>
        </p:spPr>
        <p:txBody>
          <a:bodyPr wrap="square">
            <a:spAutoFit/>
          </a:bodyPr>
          <a:lstStyle/>
          <a:p>
            <a:r>
              <a:rPr lang="it-IT" sz="1050" dirty="0">
                <a:latin typeface="Calibri" charset="0"/>
                <a:ea typeface="Calibri" charset="0"/>
                <a:cs typeface="Calibri" charset="0"/>
              </a:rPr>
              <a:t>The </a:t>
            </a:r>
            <a:r>
              <a:rPr lang="it-IT" sz="1050" dirty="0" err="1">
                <a:latin typeface="Calibri" charset="0"/>
                <a:ea typeface="Calibri" charset="0"/>
                <a:cs typeface="Calibri" charset="0"/>
              </a:rPr>
              <a:t>project</a:t>
            </a:r>
            <a:r>
              <a:rPr lang="it-IT" sz="1050" dirty="0">
                <a:latin typeface="Calibri" charset="0"/>
                <a:ea typeface="Calibri" charset="0"/>
                <a:cs typeface="Calibri" charset="0"/>
              </a:rPr>
              <a:t> </a:t>
            </a:r>
            <a:r>
              <a:rPr lang="it-IT" sz="1050" i="1" dirty="0">
                <a:latin typeface="Calibri" charset="0"/>
                <a:ea typeface="Calibri" charset="0"/>
                <a:cs typeface="Calibri" charset="0"/>
              </a:rPr>
              <a:t>LIFE RESILIENT FORESTS – </a:t>
            </a:r>
            <a:r>
              <a:rPr lang="it-IT" sz="1050" i="1" dirty="0" err="1">
                <a:latin typeface="Calibri" charset="0"/>
                <a:ea typeface="Calibri" charset="0"/>
                <a:cs typeface="Calibri" charset="0"/>
              </a:rPr>
              <a:t>Coupling</a:t>
            </a:r>
            <a:r>
              <a:rPr lang="it-IT" sz="1050" i="1" dirty="0">
                <a:latin typeface="Calibri" charset="0"/>
                <a:ea typeface="Calibri" charset="0"/>
                <a:cs typeface="Calibri" charset="0"/>
              </a:rPr>
              <a:t> water, </a:t>
            </a:r>
            <a:r>
              <a:rPr lang="it-IT" sz="1050" i="1" dirty="0" err="1">
                <a:latin typeface="Calibri" charset="0"/>
                <a:ea typeface="Calibri" charset="0"/>
                <a:cs typeface="Calibri" charset="0"/>
              </a:rPr>
              <a:t>fire</a:t>
            </a:r>
            <a:r>
              <a:rPr lang="it-IT" sz="1050" i="1" dirty="0">
                <a:latin typeface="Calibri" charset="0"/>
                <a:ea typeface="Calibri" charset="0"/>
                <a:cs typeface="Calibri" charset="0"/>
              </a:rPr>
              <a:t> and </a:t>
            </a:r>
            <a:r>
              <a:rPr lang="it-IT" sz="1050" i="1" dirty="0" err="1">
                <a:latin typeface="Calibri" charset="0"/>
                <a:ea typeface="Calibri" charset="0"/>
                <a:cs typeface="Calibri" charset="0"/>
              </a:rPr>
              <a:t>climate</a:t>
            </a:r>
            <a:r>
              <a:rPr lang="it-IT" sz="1050" i="1" dirty="0">
                <a:latin typeface="Calibri" charset="0"/>
                <a:ea typeface="Calibri" charset="0"/>
                <a:cs typeface="Calibri" charset="0"/>
              </a:rPr>
              <a:t> </a:t>
            </a:r>
            <a:r>
              <a:rPr lang="it-IT" sz="1050" i="1" dirty="0" err="1">
                <a:latin typeface="Calibri" charset="0"/>
                <a:ea typeface="Calibri" charset="0"/>
                <a:cs typeface="Calibri" charset="0"/>
              </a:rPr>
              <a:t>resilience</a:t>
            </a:r>
            <a:r>
              <a:rPr lang="it-IT" sz="1050" i="1" dirty="0">
                <a:latin typeface="Calibri" charset="0"/>
                <a:ea typeface="Calibri" charset="0"/>
                <a:cs typeface="Calibri" charset="0"/>
              </a:rPr>
              <a:t> with </a:t>
            </a:r>
            <a:r>
              <a:rPr lang="it-IT" sz="1050" i="1" dirty="0" err="1">
                <a:latin typeface="Calibri" charset="0"/>
                <a:ea typeface="Calibri" charset="0"/>
                <a:cs typeface="Calibri" charset="0"/>
              </a:rPr>
              <a:t>biomass</a:t>
            </a:r>
            <a:r>
              <a:rPr lang="it-IT" sz="1050" i="1" dirty="0">
                <a:latin typeface="Calibri" charset="0"/>
                <a:ea typeface="Calibri" charset="0"/>
                <a:cs typeface="Calibri" charset="0"/>
              </a:rPr>
              <a:t> production from </a:t>
            </a:r>
            <a:r>
              <a:rPr lang="it-IT" sz="1050" i="1" dirty="0" err="1">
                <a:latin typeface="Calibri" charset="0"/>
                <a:ea typeface="Calibri" charset="0"/>
                <a:cs typeface="Calibri" charset="0"/>
              </a:rPr>
              <a:t>forestry</a:t>
            </a:r>
            <a:r>
              <a:rPr lang="it-IT" sz="1050" i="1" dirty="0">
                <a:latin typeface="Calibri" charset="0"/>
                <a:ea typeface="Calibri" charset="0"/>
                <a:cs typeface="Calibri" charset="0"/>
              </a:rPr>
              <a:t> to </a:t>
            </a:r>
            <a:r>
              <a:rPr lang="it-IT" sz="1050" i="1" dirty="0" err="1">
                <a:latin typeface="Calibri" charset="0"/>
                <a:ea typeface="Calibri" charset="0"/>
                <a:cs typeface="Calibri" charset="0"/>
              </a:rPr>
              <a:t>adapt</a:t>
            </a:r>
            <a:r>
              <a:rPr lang="it-IT" sz="1050" i="1" dirty="0">
                <a:latin typeface="Calibri" charset="0"/>
                <a:ea typeface="Calibri" charset="0"/>
                <a:cs typeface="Calibri" charset="0"/>
              </a:rPr>
              <a:t> </a:t>
            </a:r>
            <a:r>
              <a:rPr lang="it-IT" sz="1050" i="1" dirty="0" err="1">
                <a:latin typeface="Calibri" charset="0"/>
                <a:ea typeface="Calibri" charset="0"/>
                <a:cs typeface="Calibri" charset="0"/>
              </a:rPr>
              <a:t>watersheds</a:t>
            </a:r>
            <a:r>
              <a:rPr lang="it-IT" sz="1050" i="1" dirty="0">
                <a:latin typeface="Calibri" charset="0"/>
                <a:ea typeface="Calibri" charset="0"/>
                <a:cs typeface="Calibri" charset="0"/>
              </a:rPr>
              <a:t> to </a:t>
            </a:r>
            <a:r>
              <a:rPr lang="it-IT" sz="1050" i="1" dirty="0" err="1">
                <a:latin typeface="Calibri" charset="0"/>
                <a:ea typeface="Calibri" charset="0"/>
                <a:cs typeface="Calibri" charset="0"/>
              </a:rPr>
              <a:t>climate</a:t>
            </a:r>
            <a:r>
              <a:rPr lang="it-IT" sz="1050" i="1" dirty="0">
                <a:latin typeface="Calibri" charset="0"/>
                <a:ea typeface="Calibri" charset="0"/>
                <a:cs typeface="Calibri" charset="0"/>
              </a:rPr>
              <a:t> </a:t>
            </a:r>
            <a:r>
              <a:rPr lang="it-IT" sz="1050" i="1" dirty="0" err="1">
                <a:latin typeface="Calibri" charset="0"/>
                <a:ea typeface="Calibri" charset="0"/>
                <a:cs typeface="Calibri" charset="0"/>
              </a:rPr>
              <a:t>change</a:t>
            </a:r>
            <a:r>
              <a:rPr lang="it-IT" sz="1050" i="1" dirty="0">
                <a:latin typeface="Calibri" charset="0"/>
                <a:ea typeface="Calibri" charset="0"/>
                <a:cs typeface="Calibri" charset="0"/>
              </a:rPr>
              <a:t> </a:t>
            </a:r>
            <a:r>
              <a:rPr lang="it-IT" sz="1050" dirty="0" err="1">
                <a:latin typeface="Calibri" charset="0"/>
                <a:ea typeface="Calibri" charset="0"/>
                <a:cs typeface="Calibri" charset="0"/>
              </a:rPr>
              <a:t>is</a:t>
            </a:r>
            <a:r>
              <a:rPr lang="it-IT" sz="1050" dirty="0">
                <a:latin typeface="Calibri" charset="0"/>
                <a:ea typeface="Calibri" charset="0"/>
                <a:cs typeface="Calibri" charset="0"/>
              </a:rPr>
              <a:t> co-</a:t>
            </a:r>
            <a:r>
              <a:rPr lang="it-IT" sz="1050" dirty="0" err="1">
                <a:latin typeface="Calibri" charset="0"/>
                <a:ea typeface="Calibri" charset="0"/>
                <a:cs typeface="Calibri" charset="0"/>
              </a:rPr>
              <a:t>funded</a:t>
            </a:r>
            <a:r>
              <a:rPr lang="it-IT" sz="1050" dirty="0">
                <a:latin typeface="Calibri" charset="0"/>
                <a:ea typeface="Calibri" charset="0"/>
                <a:cs typeface="Calibri" charset="0"/>
              </a:rPr>
              <a:t> by the LIFE </a:t>
            </a:r>
            <a:r>
              <a:rPr lang="it-IT" sz="1050" dirty="0" err="1">
                <a:latin typeface="Calibri" charset="0"/>
                <a:ea typeface="Calibri" charset="0"/>
                <a:cs typeface="Calibri" charset="0"/>
              </a:rPr>
              <a:t>Programme</a:t>
            </a:r>
            <a:r>
              <a:rPr lang="it-IT" sz="1050" dirty="0">
                <a:latin typeface="Calibri" charset="0"/>
                <a:ea typeface="Calibri" charset="0"/>
                <a:cs typeface="Calibri" charset="0"/>
              </a:rPr>
              <a:t> of the </a:t>
            </a:r>
            <a:r>
              <a:rPr lang="it-IT" sz="1050" dirty="0" err="1">
                <a:latin typeface="Calibri" charset="0"/>
                <a:ea typeface="Calibri" charset="0"/>
                <a:cs typeface="Calibri" charset="0"/>
              </a:rPr>
              <a:t>European</a:t>
            </a:r>
            <a:r>
              <a:rPr lang="it-IT" sz="1050" dirty="0">
                <a:latin typeface="Calibri" charset="0"/>
                <a:ea typeface="Calibri" charset="0"/>
                <a:cs typeface="Calibri" charset="0"/>
              </a:rPr>
              <a:t> Union under </a:t>
            </a:r>
            <a:r>
              <a:rPr lang="it-IT" sz="1050" dirty="0" err="1">
                <a:latin typeface="Calibri" charset="0"/>
                <a:ea typeface="Calibri" charset="0"/>
                <a:cs typeface="Calibri" charset="0"/>
              </a:rPr>
              <a:t>contract</a:t>
            </a:r>
            <a:r>
              <a:rPr lang="it-IT" sz="1050" dirty="0">
                <a:latin typeface="Calibri" charset="0"/>
                <a:ea typeface="Calibri" charset="0"/>
                <a:cs typeface="Calibri" charset="0"/>
              </a:rPr>
              <a:t> </a:t>
            </a:r>
            <a:r>
              <a:rPr lang="it-IT" sz="1050" dirty="0" err="1">
                <a:latin typeface="Calibri" charset="0"/>
                <a:ea typeface="Calibri" charset="0"/>
                <a:cs typeface="Calibri" charset="0"/>
              </a:rPr>
              <a:t>number</a:t>
            </a:r>
            <a:r>
              <a:rPr lang="it-IT" sz="1050" dirty="0">
                <a:latin typeface="Calibri" charset="0"/>
                <a:ea typeface="Calibri" charset="0"/>
                <a:cs typeface="Calibri" charset="0"/>
              </a:rPr>
              <a:t> LIFE 17 CCA/ES/000063.</a:t>
            </a:r>
          </a:p>
        </p:txBody>
      </p:sp>
      <p:pic>
        <p:nvPicPr>
          <p:cNvPr id="19" name="Immagine 18"/>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1350466" y="-2637424"/>
            <a:ext cx="2527214" cy="6531165"/>
          </a:xfrm>
          <a:prstGeom prst="rect">
            <a:avLst/>
          </a:prstGeom>
        </p:spPr>
      </p:pic>
      <p:pic>
        <p:nvPicPr>
          <p:cNvPr id="20" name="Immagine 19">
            <a:extLst>
              <a:ext uri="{FF2B5EF4-FFF2-40B4-BE49-F238E27FC236}">
                <a16:creationId xmlns:a16="http://schemas.microsoft.com/office/drawing/2014/main" id="{C24BD52A-43FA-4042-963F-76047A5B0E0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37532" y="5971367"/>
            <a:ext cx="892653" cy="644693"/>
          </a:xfrm>
          <a:prstGeom prst="rect">
            <a:avLst/>
          </a:prstGeom>
        </p:spPr>
      </p:pic>
      <p:sp>
        <p:nvSpPr>
          <p:cNvPr id="11" name="Rettangolo 11">
            <a:extLst>
              <a:ext uri="{FF2B5EF4-FFF2-40B4-BE49-F238E27FC236}">
                <a16:creationId xmlns:a16="http://schemas.microsoft.com/office/drawing/2014/main" id="{198CD75C-A1BF-437D-BF65-940620505310}"/>
              </a:ext>
            </a:extLst>
          </p:cNvPr>
          <p:cNvSpPr/>
          <p:nvPr/>
        </p:nvSpPr>
        <p:spPr>
          <a:xfrm>
            <a:off x="837532" y="2999388"/>
            <a:ext cx="7327959" cy="1384995"/>
          </a:xfrm>
          <a:prstGeom prst="rect">
            <a:avLst/>
          </a:prstGeom>
        </p:spPr>
        <p:txBody>
          <a:bodyPr wrap="square">
            <a:spAutoFit/>
          </a:bodyPr>
          <a:lstStyle/>
          <a:p>
            <a:pPr algn="ctr"/>
            <a:r>
              <a:rPr lang="en-GB" sz="2800" b="1" i="1" dirty="0">
                <a:solidFill>
                  <a:schemeClr val="accent6">
                    <a:lumMod val="75000"/>
                  </a:schemeClr>
                </a:solidFill>
              </a:rPr>
              <a:t>Coupling water, fire and climate resilience with biomass production from forestry to adapt watersheds to climate change</a:t>
            </a:r>
          </a:p>
        </p:txBody>
      </p:sp>
      <p:pic>
        <p:nvPicPr>
          <p:cNvPr id="10" name="Picture 13" descr="A close up of a logo&#10;&#10;Description automatically generated">
            <a:extLst>
              <a:ext uri="{FF2B5EF4-FFF2-40B4-BE49-F238E27FC236}">
                <a16:creationId xmlns:a16="http://schemas.microsoft.com/office/drawing/2014/main" id="{311821F8-04E5-4531-AD6A-E82142BF330A}"/>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29304" t="17876" r="29239" b="18034"/>
          <a:stretch/>
        </p:blipFill>
        <p:spPr>
          <a:xfrm>
            <a:off x="7082148" y="5263975"/>
            <a:ext cx="588084" cy="606086"/>
          </a:xfrm>
          <a:prstGeom prst="rect">
            <a:avLst/>
          </a:prstGeom>
        </p:spPr>
      </p:pic>
      <p:pic>
        <p:nvPicPr>
          <p:cNvPr id="12" name="Segnaposto contenuto 3">
            <a:extLst>
              <a:ext uri="{FF2B5EF4-FFF2-40B4-BE49-F238E27FC236}">
                <a16:creationId xmlns:a16="http://schemas.microsoft.com/office/drawing/2014/main" id="{0C250493-0D76-4B2F-81E0-D516F7CBD68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930776" y="444874"/>
            <a:ext cx="4801185" cy="2273828"/>
          </a:xfrm>
          <a:prstGeom prst="rect">
            <a:avLst/>
          </a:prstGeom>
        </p:spPr>
      </p:pic>
    </p:spTree>
    <p:extLst>
      <p:ext uri="{BB962C8B-B14F-4D97-AF65-F5344CB8AC3E}">
        <p14:creationId xmlns:p14="http://schemas.microsoft.com/office/powerpoint/2010/main" val="1246574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tangolo 11">
            <a:extLst>
              <a:ext uri="{FF2B5EF4-FFF2-40B4-BE49-F238E27FC236}">
                <a16:creationId xmlns:a16="http://schemas.microsoft.com/office/drawing/2014/main" id="{0720E4F9-AAD0-4622-AB36-9084FF299D24}"/>
              </a:ext>
            </a:extLst>
          </p:cNvPr>
          <p:cNvSpPr/>
          <p:nvPr/>
        </p:nvSpPr>
        <p:spPr>
          <a:xfrm>
            <a:off x="308888" y="996221"/>
            <a:ext cx="8340512" cy="584775"/>
          </a:xfrm>
          <a:prstGeom prst="rect">
            <a:avLst/>
          </a:prstGeom>
        </p:spPr>
        <p:txBody>
          <a:bodyPr wrap="square">
            <a:spAutoFit/>
          </a:bodyPr>
          <a:lstStyle/>
          <a:p>
            <a:r>
              <a:rPr lang="it-IT" sz="3200" dirty="0">
                <a:solidFill>
                  <a:srgbClr val="7BBF4A"/>
                </a:solidFill>
                <a:latin typeface="Calibri" charset="0"/>
                <a:cs typeface="Calibri" charset="0"/>
              </a:rPr>
              <a:t>RECENT ACTIVITIES</a:t>
            </a:r>
            <a:endParaRPr lang="en-GB" sz="3200" dirty="0">
              <a:solidFill>
                <a:srgbClr val="7BBF4A"/>
              </a:solidFill>
              <a:latin typeface="Calibri" charset="0"/>
              <a:cs typeface="Calibri" charset="0"/>
            </a:endParaRPr>
          </a:p>
        </p:txBody>
      </p:sp>
      <p:pic>
        <p:nvPicPr>
          <p:cNvPr id="5" name="Immagine 4">
            <a:extLst>
              <a:ext uri="{FF2B5EF4-FFF2-40B4-BE49-F238E27FC236}">
                <a16:creationId xmlns:a16="http://schemas.microsoft.com/office/drawing/2014/main" id="{0F0EFA72-DBB1-4437-AE57-D0532D3BF3EA}"/>
              </a:ext>
            </a:extLst>
          </p:cNvPr>
          <p:cNvPicPr>
            <a:picLocks noChangeAspect="1"/>
          </p:cNvPicPr>
          <p:nvPr/>
        </p:nvPicPr>
        <p:blipFill rotWithShape="1">
          <a:blip r:embed="rId2"/>
          <a:srcRect l="61124" t="21037" r="16666" b="54401"/>
          <a:stretch/>
        </p:blipFill>
        <p:spPr>
          <a:xfrm>
            <a:off x="438149" y="3763114"/>
            <a:ext cx="2246857" cy="1397712"/>
          </a:xfrm>
          <a:prstGeom prst="rect">
            <a:avLst/>
          </a:prstGeom>
        </p:spPr>
      </p:pic>
      <p:pic>
        <p:nvPicPr>
          <p:cNvPr id="11" name="Immagine 10">
            <a:extLst>
              <a:ext uri="{FF2B5EF4-FFF2-40B4-BE49-F238E27FC236}">
                <a16:creationId xmlns:a16="http://schemas.microsoft.com/office/drawing/2014/main" id="{EB3086FB-759D-4B35-84C9-E66DE65F4AB8}"/>
              </a:ext>
            </a:extLst>
          </p:cNvPr>
          <p:cNvPicPr>
            <a:picLocks noChangeAspect="1"/>
          </p:cNvPicPr>
          <p:nvPr/>
        </p:nvPicPr>
        <p:blipFill rotWithShape="1">
          <a:blip r:embed="rId3"/>
          <a:srcRect l="18125" t="25555" r="36041" b="25185"/>
          <a:stretch/>
        </p:blipFill>
        <p:spPr>
          <a:xfrm>
            <a:off x="437672" y="1931112"/>
            <a:ext cx="2247334" cy="1331038"/>
          </a:xfrm>
          <a:prstGeom prst="rect">
            <a:avLst/>
          </a:prstGeom>
        </p:spPr>
      </p:pic>
      <p:pic>
        <p:nvPicPr>
          <p:cNvPr id="14" name="Immagine 13">
            <a:extLst>
              <a:ext uri="{FF2B5EF4-FFF2-40B4-BE49-F238E27FC236}">
                <a16:creationId xmlns:a16="http://schemas.microsoft.com/office/drawing/2014/main" id="{63B0C460-9971-43D6-8A2F-CB6C275961A2}"/>
              </a:ext>
            </a:extLst>
          </p:cNvPr>
          <p:cNvPicPr>
            <a:picLocks noChangeAspect="1"/>
          </p:cNvPicPr>
          <p:nvPr/>
        </p:nvPicPr>
        <p:blipFill rotWithShape="1">
          <a:blip r:embed="rId4"/>
          <a:srcRect l="32708" t="22407" r="33542" b="12408"/>
          <a:stretch/>
        </p:blipFill>
        <p:spPr>
          <a:xfrm>
            <a:off x="2862452" y="1885950"/>
            <a:ext cx="2976976" cy="3352801"/>
          </a:xfrm>
          <a:prstGeom prst="rect">
            <a:avLst/>
          </a:prstGeom>
        </p:spPr>
      </p:pic>
      <p:pic>
        <p:nvPicPr>
          <p:cNvPr id="16" name="Immagine 15">
            <a:extLst>
              <a:ext uri="{FF2B5EF4-FFF2-40B4-BE49-F238E27FC236}">
                <a16:creationId xmlns:a16="http://schemas.microsoft.com/office/drawing/2014/main" id="{11AEC6B9-0AC3-41AD-9265-9FC5361333FA}"/>
              </a:ext>
            </a:extLst>
          </p:cNvPr>
          <p:cNvPicPr>
            <a:picLocks noChangeAspect="1"/>
          </p:cNvPicPr>
          <p:nvPr/>
        </p:nvPicPr>
        <p:blipFill>
          <a:blip r:embed="rId5"/>
          <a:stretch>
            <a:fillRect/>
          </a:stretch>
        </p:blipFill>
        <p:spPr>
          <a:xfrm>
            <a:off x="6016874" y="3676377"/>
            <a:ext cx="2639020" cy="1484449"/>
          </a:xfrm>
          <a:prstGeom prst="rect">
            <a:avLst/>
          </a:prstGeom>
        </p:spPr>
      </p:pic>
      <p:sp>
        <p:nvSpPr>
          <p:cNvPr id="18" name="Rettangolo 17">
            <a:extLst>
              <a:ext uri="{FF2B5EF4-FFF2-40B4-BE49-F238E27FC236}">
                <a16:creationId xmlns:a16="http://schemas.microsoft.com/office/drawing/2014/main" id="{DB35B576-9501-4BDC-AB7B-B5FDFE9ADC5C}"/>
              </a:ext>
            </a:extLst>
          </p:cNvPr>
          <p:cNvSpPr/>
          <p:nvPr/>
        </p:nvSpPr>
        <p:spPr>
          <a:xfrm>
            <a:off x="437672" y="5344683"/>
            <a:ext cx="1304268" cy="369332"/>
          </a:xfrm>
          <a:prstGeom prst="rect">
            <a:avLst/>
          </a:prstGeom>
        </p:spPr>
        <p:txBody>
          <a:bodyPr wrap="none">
            <a:spAutoFit/>
          </a:bodyPr>
          <a:lstStyle/>
          <a:p>
            <a:r>
              <a:rPr lang="pt-BR" b="1" dirty="0">
                <a:solidFill>
                  <a:srgbClr val="92D050"/>
                </a:solidFill>
              </a:rPr>
              <a:t>Workshops </a:t>
            </a:r>
            <a:endParaRPr lang="it-IT" dirty="0"/>
          </a:p>
        </p:txBody>
      </p:sp>
      <p:sp>
        <p:nvSpPr>
          <p:cNvPr id="19" name="Rettangolo 18">
            <a:extLst>
              <a:ext uri="{FF2B5EF4-FFF2-40B4-BE49-F238E27FC236}">
                <a16:creationId xmlns:a16="http://schemas.microsoft.com/office/drawing/2014/main" id="{740E1BEB-9CDF-46DB-98E2-03DABE7E9C79}"/>
              </a:ext>
            </a:extLst>
          </p:cNvPr>
          <p:cNvSpPr/>
          <p:nvPr/>
        </p:nvSpPr>
        <p:spPr>
          <a:xfrm>
            <a:off x="6661134" y="5344683"/>
            <a:ext cx="1229632" cy="369332"/>
          </a:xfrm>
          <a:prstGeom prst="rect">
            <a:avLst/>
          </a:prstGeom>
        </p:spPr>
        <p:txBody>
          <a:bodyPr wrap="none">
            <a:spAutoFit/>
          </a:bodyPr>
          <a:lstStyle/>
          <a:p>
            <a:r>
              <a:rPr lang="it-IT" b="1" dirty="0">
                <a:solidFill>
                  <a:srgbClr val="92D050"/>
                </a:solidFill>
              </a:rPr>
              <a:t>Web </a:t>
            </a:r>
            <a:r>
              <a:rPr lang="it-IT" b="1" dirty="0" err="1">
                <a:solidFill>
                  <a:srgbClr val="92D050"/>
                </a:solidFill>
              </a:rPr>
              <a:t>series</a:t>
            </a:r>
            <a:endParaRPr lang="it-IT" b="1" dirty="0">
              <a:solidFill>
                <a:srgbClr val="92D050"/>
              </a:solidFill>
            </a:endParaRPr>
          </a:p>
        </p:txBody>
      </p:sp>
      <p:pic>
        <p:nvPicPr>
          <p:cNvPr id="20" name="Immagine 19">
            <a:extLst>
              <a:ext uri="{FF2B5EF4-FFF2-40B4-BE49-F238E27FC236}">
                <a16:creationId xmlns:a16="http://schemas.microsoft.com/office/drawing/2014/main" id="{F82617DC-A432-41FC-9FC6-339919ECFD06}"/>
              </a:ext>
            </a:extLst>
          </p:cNvPr>
          <p:cNvPicPr>
            <a:picLocks noChangeAspect="1"/>
          </p:cNvPicPr>
          <p:nvPr/>
        </p:nvPicPr>
        <p:blipFill rotWithShape="1">
          <a:blip r:embed="rId6"/>
          <a:srcRect l="10207" t="10493" r="9062" b="10926"/>
          <a:stretch/>
        </p:blipFill>
        <p:spPr>
          <a:xfrm>
            <a:off x="5977343" y="1876425"/>
            <a:ext cx="2711220" cy="1484449"/>
          </a:xfrm>
          <a:prstGeom prst="rect">
            <a:avLst/>
          </a:prstGeom>
        </p:spPr>
      </p:pic>
      <p:sp>
        <p:nvSpPr>
          <p:cNvPr id="21" name="Rettangolo 20">
            <a:extLst>
              <a:ext uri="{FF2B5EF4-FFF2-40B4-BE49-F238E27FC236}">
                <a16:creationId xmlns:a16="http://schemas.microsoft.com/office/drawing/2014/main" id="{9705907F-845D-4C5E-A939-3D9D5E61E7F1}"/>
              </a:ext>
            </a:extLst>
          </p:cNvPr>
          <p:cNvSpPr/>
          <p:nvPr/>
        </p:nvSpPr>
        <p:spPr>
          <a:xfrm>
            <a:off x="3500546" y="5344683"/>
            <a:ext cx="1700787" cy="369332"/>
          </a:xfrm>
          <a:prstGeom prst="rect">
            <a:avLst/>
          </a:prstGeom>
        </p:spPr>
        <p:txBody>
          <a:bodyPr wrap="none">
            <a:spAutoFit/>
          </a:bodyPr>
          <a:lstStyle/>
          <a:p>
            <a:r>
              <a:rPr lang="pt-BR" b="1" dirty="0">
                <a:solidFill>
                  <a:srgbClr val="92D050"/>
                </a:solidFill>
              </a:rPr>
              <a:t>Media coverage</a:t>
            </a:r>
            <a:endParaRPr lang="it-IT" dirty="0"/>
          </a:p>
        </p:txBody>
      </p:sp>
      <p:pic>
        <p:nvPicPr>
          <p:cNvPr id="22" name="Segnaposto contenuto 3">
            <a:extLst>
              <a:ext uri="{FF2B5EF4-FFF2-40B4-BE49-F238E27FC236}">
                <a16:creationId xmlns:a16="http://schemas.microsoft.com/office/drawing/2014/main" id="{A4885CE8-7378-4459-A67F-2DEDF7B20C2F}"/>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08888" y="126428"/>
            <a:ext cx="1500621" cy="710690"/>
          </a:xfrm>
          <a:prstGeom prst="rect">
            <a:avLst/>
          </a:prstGeom>
        </p:spPr>
      </p:pic>
      <p:pic>
        <p:nvPicPr>
          <p:cNvPr id="23" name="Immagine 22">
            <a:extLst>
              <a:ext uri="{FF2B5EF4-FFF2-40B4-BE49-F238E27FC236}">
                <a16:creationId xmlns:a16="http://schemas.microsoft.com/office/drawing/2014/main" id="{CC3CBFDF-FA71-4113-828D-C70E7A74EDEC}"/>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027311" y="159426"/>
            <a:ext cx="892653" cy="644693"/>
          </a:xfrm>
          <a:prstGeom prst="rect">
            <a:avLst/>
          </a:prstGeom>
        </p:spPr>
      </p:pic>
    </p:spTree>
    <p:extLst>
      <p:ext uri="{BB962C8B-B14F-4D97-AF65-F5344CB8AC3E}">
        <p14:creationId xmlns:p14="http://schemas.microsoft.com/office/powerpoint/2010/main" val="1587790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ttangolo 28">
            <a:extLst>
              <a:ext uri="{FF2B5EF4-FFF2-40B4-BE49-F238E27FC236}">
                <a16:creationId xmlns:a16="http://schemas.microsoft.com/office/drawing/2014/main" id="{C14DE617-3596-4E03-B7E8-ACF011B65233}"/>
              </a:ext>
            </a:extLst>
          </p:cNvPr>
          <p:cNvSpPr/>
          <p:nvPr/>
        </p:nvSpPr>
        <p:spPr>
          <a:xfrm>
            <a:off x="6897832" y="245622"/>
            <a:ext cx="2246168" cy="738664"/>
          </a:xfrm>
          <a:prstGeom prst="rect">
            <a:avLst/>
          </a:prstGeom>
        </p:spPr>
        <p:txBody>
          <a:bodyPr wrap="square">
            <a:spAutoFit/>
          </a:bodyPr>
          <a:lstStyle/>
          <a:p>
            <a:r>
              <a:rPr lang="it-IT" sz="1050" dirty="0">
                <a:latin typeface="Calibri" charset="0"/>
                <a:ea typeface="Calibri" charset="0"/>
                <a:cs typeface="Calibri" charset="0"/>
              </a:rPr>
              <a:t>The project </a:t>
            </a:r>
            <a:r>
              <a:rPr lang="it-IT" sz="1050" i="1" dirty="0">
                <a:latin typeface="Calibri" charset="0"/>
                <a:ea typeface="Calibri" charset="0"/>
                <a:cs typeface="Calibri" charset="0"/>
              </a:rPr>
              <a:t>LIFE RESILIENT FORESTS </a:t>
            </a:r>
            <a:r>
              <a:rPr lang="it-IT" sz="1050" dirty="0">
                <a:latin typeface="Calibri" charset="0"/>
                <a:ea typeface="Calibri" charset="0"/>
                <a:cs typeface="Calibri" charset="0"/>
              </a:rPr>
              <a:t>is co-funded by the LIFE Programme of the European Union under contract number LIFE 17 CCA/ES/000063.</a:t>
            </a:r>
          </a:p>
        </p:txBody>
      </p:sp>
      <p:pic>
        <p:nvPicPr>
          <p:cNvPr id="23" name="Immagine 12">
            <a:extLst>
              <a:ext uri="{FF2B5EF4-FFF2-40B4-BE49-F238E27FC236}">
                <a16:creationId xmlns:a16="http://schemas.microsoft.com/office/drawing/2014/main" id="{7E6AC9FC-CD2E-4A4F-A616-B1FB5A3ED76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2404911" y="261985"/>
            <a:ext cx="3815887" cy="10747743"/>
          </a:xfrm>
          <a:prstGeom prst="rect">
            <a:avLst/>
          </a:prstGeom>
        </p:spPr>
      </p:pic>
      <p:sp>
        <p:nvSpPr>
          <p:cNvPr id="4" name="Rectangle 3">
            <a:extLst>
              <a:ext uri="{FF2B5EF4-FFF2-40B4-BE49-F238E27FC236}">
                <a16:creationId xmlns:a16="http://schemas.microsoft.com/office/drawing/2014/main" id="{FF363FE0-9C36-4D1C-8F64-A7B1645D121E}"/>
              </a:ext>
            </a:extLst>
          </p:cNvPr>
          <p:cNvSpPr/>
          <p:nvPr/>
        </p:nvSpPr>
        <p:spPr>
          <a:xfrm>
            <a:off x="1552200" y="4947178"/>
            <a:ext cx="6093356" cy="1711366"/>
          </a:xfrm>
          <a:prstGeom prst="rect">
            <a:avLst/>
          </a:prstGeom>
        </p:spPr>
        <p:txBody>
          <a:bodyPr wrap="square">
            <a:spAutoFit/>
          </a:bodyPr>
          <a:lstStyle/>
          <a:p>
            <a:pPr>
              <a:lnSpc>
                <a:spcPct val="150000"/>
              </a:lnSpc>
              <a:spcBef>
                <a:spcPct val="0"/>
              </a:spcBef>
              <a:buFontTx/>
              <a:buNone/>
            </a:pPr>
            <a:r>
              <a:rPr lang="it-IT" altLang="it-IT" i="1" dirty="0">
                <a:solidFill>
                  <a:schemeClr val="bg1"/>
                </a:solidFill>
              </a:rPr>
              <a:t>www.resilientforests.eu</a:t>
            </a:r>
          </a:p>
          <a:p>
            <a:pPr>
              <a:lnSpc>
                <a:spcPct val="150000"/>
              </a:lnSpc>
              <a:spcBef>
                <a:spcPct val="0"/>
              </a:spcBef>
              <a:buFontTx/>
              <a:buNone/>
            </a:pPr>
            <a:r>
              <a:rPr lang="it-IT" altLang="it-IT" i="1" dirty="0">
                <a:solidFill>
                  <a:schemeClr val="bg1"/>
                </a:solidFill>
              </a:rPr>
              <a:t>info@resilientforests.eu </a:t>
            </a:r>
          </a:p>
          <a:p>
            <a:pPr>
              <a:lnSpc>
                <a:spcPct val="150000"/>
              </a:lnSpc>
              <a:spcBef>
                <a:spcPct val="0"/>
              </a:spcBef>
              <a:buFontTx/>
              <a:buNone/>
            </a:pPr>
            <a:r>
              <a:rPr lang="it-IT" altLang="it-IT" i="1" dirty="0">
                <a:solidFill>
                  <a:schemeClr val="bg1"/>
                </a:solidFill>
              </a:rPr>
              <a:t>@LIFE_RESILIENT</a:t>
            </a:r>
          </a:p>
          <a:p>
            <a:pPr>
              <a:lnSpc>
                <a:spcPct val="150000"/>
              </a:lnSpc>
              <a:spcBef>
                <a:spcPct val="0"/>
              </a:spcBef>
              <a:buFontTx/>
              <a:buNone/>
            </a:pPr>
            <a:r>
              <a:rPr lang="it-IT" altLang="it-IT" i="1" dirty="0">
                <a:solidFill>
                  <a:schemeClr val="bg1"/>
                </a:solidFill>
              </a:rPr>
              <a:t>Resilient Forests</a:t>
            </a:r>
          </a:p>
        </p:txBody>
      </p:sp>
      <p:sp>
        <p:nvSpPr>
          <p:cNvPr id="24" name="Rettangolo 11">
            <a:extLst>
              <a:ext uri="{FF2B5EF4-FFF2-40B4-BE49-F238E27FC236}">
                <a16:creationId xmlns:a16="http://schemas.microsoft.com/office/drawing/2014/main" id="{DA1EB20A-2C77-43B1-BF44-CBBD25AFD843}"/>
              </a:ext>
            </a:extLst>
          </p:cNvPr>
          <p:cNvSpPr/>
          <p:nvPr/>
        </p:nvSpPr>
        <p:spPr>
          <a:xfrm>
            <a:off x="135529" y="2351338"/>
            <a:ext cx="8739591" cy="1323439"/>
          </a:xfrm>
          <a:prstGeom prst="rect">
            <a:avLst/>
          </a:prstGeom>
        </p:spPr>
        <p:txBody>
          <a:bodyPr wrap="square">
            <a:spAutoFit/>
          </a:bodyPr>
          <a:lstStyle/>
          <a:p>
            <a:pPr algn="ctr"/>
            <a:r>
              <a:rPr lang="it-IT" sz="4000" b="1" dirty="0">
                <a:solidFill>
                  <a:srgbClr val="92D050"/>
                </a:solidFill>
              </a:rPr>
              <a:t>Thank </a:t>
            </a:r>
            <a:r>
              <a:rPr lang="it-IT" sz="4000" b="1" dirty="0" err="1">
                <a:solidFill>
                  <a:srgbClr val="92D050"/>
                </a:solidFill>
              </a:rPr>
              <a:t>you</a:t>
            </a:r>
            <a:r>
              <a:rPr lang="it-IT" sz="4000" b="1" dirty="0">
                <a:solidFill>
                  <a:srgbClr val="92D050"/>
                </a:solidFill>
              </a:rPr>
              <a:t> for </a:t>
            </a:r>
            <a:r>
              <a:rPr lang="it-IT" sz="4000" b="1" dirty="0" err="1">
                <a:solidFill>
                  <a:srgbClr val="92D050"/>
                </a:solidFill>
              </a:rPr>
              <a:t>your</a:t>
            </a:r>
            <a:r>
              <a:rPr lang="it-IT" sz="4000" b="1" dirty="0">
                <a:solidFill>
                  <a:srgbClr val="92D050"/>
                </a:solidFill>
              </a:rPr>
              <a:t> </a:t>
            </a:r>
            <a:r>
              <a:rPr lang="it-IT" sz="4000" b="1" dirty="0" err="1">
                <a:solidFill>
                  <a:srgbClr val="92D050"/>
                </a:solidFill>
              </a:rPr>
              <a:t>attention</a:t>
            </a:r>
            <a:endParaRPr lang="it-IT" sz="4000" b="1" dirty="0">
              <a:solidFill>
                <a:srgbClr val="92D050"/>
              </a:solidFill>
            </a:endParaRPr>
          </a:p>
          <a:p>
            <a:pPr algn="ctr"/>
            <a:r>
              <a:rPr lang="it-IT" sz="4000" b="1" dirty="0">
                <a:solidFill>
                  <a:schemeClr val="tx1">
                    <a:lumMod val="65000"/>
                    <a:lumOff val="35000"/>
                  </a:schemeClr>
                </a:solidFill>
              </a:rPr>
              <a:t>www.resilientforests.eu</a:t>
            </a:r>
          </a:p>
        </p:txBody>
      </p:sp>
      <p:sp>
        <p:nvSpPr>
          <p:cNvPr id="7" name="Rectangle 3">
            <a:extLst>
              <a:ext uri="{FF2B5EF4-FFF2-40B4-BE49-F238E27FC236}">
                <a16:creationId xmlns:a16="http://schemas.microsoft.com/office/drawing/2014/main" id="{E560952B-CBEA-446F-B1B3-7738AD2ACABE}"/>
              </a:ext>
            </a:extLst>
          </p:cNvPr>
          <p:cNvSpPr>
            <a:spLocks noChangeArrowheads="1"/>
          </p:cNvSpPr>
          <p:nvPr/>
        </p:nvSpPr>
        <p:spPr bwMode="auto">
          <a:xfrm>
            <a:off x="0" y="1797340"/>
            <a:ext cx="6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t" latinLnBrk="0" hangingPunct="0">
              <a:lnSpc>
                <a:spcPct val="100000"/>
              </a:lnSpc>
              <a:spcBef>
                <a:spcPct val="0"/>
              </a:spcBef>
              <a:spcAft>
                <a:spcPct val="0"/>
              </a:spcAft>
              <a:buClrTx/>
              <a:buSzTx/>
              <a:buFontTx/>
              <a:buNone/>
              <a:tabLst/>
            </a:pPr>
            <a:br>
              <a:rPr kumimoji="0" lang="pt-PT" altLang="en-US" b="0" i="0" u="none" strike="noStrike" cap="none" normalizeH="0" baseline="0" dirty="0">
                <a:ln>
                  <a:noFill/>
                </a:ln>
                <a:solidFill>
                  <a:srgbClr val="222222"/>
                </a:solidFill>
                <a:effectLst/>
                <a:latin typeface="Arial" panose="020B0604020202020204" pitchFamily="34" charset="0"/>
                <a:cs typeface="Arial" panose="020B0604020202020204" pitchFamily="34" charset="0"/>
              </a:rPr>
            </a:br>
            <a:endParaRPr kumimoji="0" lang="pt-PT" altLang="en-US" sz="1800" b="0" i="0" u="none" strike="noStrike" cap="none" normalizeH="0" baseline="0" dirty="0">
              <a:ln>
                <a:noFill/>
              </a:ln>
              <a:solidFill>
                <a:schemeClr val="tx1"/>
              </a:solidFill>
              <a:effectLst/>
              <a:latin typeface="Arial" panose="020B0604020202020204" pitchFamily="34" charset="0"/>
            </a:endParaRPr>
          </a:p>
        </p:txBody>
      </p:sp>
      <p:pic>
        <p:nvPicPr>
          <p:cNvPr id="13" name="Picture 12" descr="A close up of a sign&#10;&#10;Description automatically generated">
            <a:extLst>
              <a:ext uri="{FF2B5EF4-FFF2-40B4-BE49-F238E27FC236}">
                <a16:creationId xmlns:a16="http://schemas.microsoft.com/office/drawing/2014/main" id="{089A7C47-087E-4D28-B232-7D7E4A5AC17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99302" y="6392897"/>
            <a:ext cx="314214" cy="218431"/>
          </a:xfrm>
          <a:prstGeom prst="rect">
            <a:avLst/>
          </a:prstGeom>
        </p:spPr>
      </p:pic>
      <p:pic>
        <p:nvPicPr>
          <p:cNvPr id="27" name="Picture 26">
            <a:extLst>
              <a:ext uri="{FF2B5EF4-FFF2-40B4-BE49-F238E27FC236}">
                <a16:creationId xmlns:a16="http://schemas.microsoft.com/office/drawing/2014/main" id="{B1B183BA-AC5D-4368-889B-5BFD4B987F12}"/>
              </a:ext>
            </a:extLst>
          </p:cNvPr>
          <p:cNvPicPr>
            <a:picLocks noChangeAspect="1"/>
          </p:cNvPicPr>
          <p:nvPr/>
        </p:nvPicPr>
        <p:blipFill>
          <a:blip r:embed="rId4"/>
          <a:stretch>
            <a:fillRect/>
          </a:stretch>
        </p:blipFill>
        <p:spPr>
          <a:xfrm>
            <a:off x="1184230" y="5935798"/>
            <a:ext cx="314214" cy="269052"/>
          </a:xfrm>
          <a:prstGeom prst="rect">
            <a:avLst/>
          </a:prstGeom>
        </p:spPr>
      </p:pic>
      <p:pic>
        <p:nvPicPr>
          <p:cNvPr id="12" name="Segnaposto contenuto 3">
            <a:extLst>
              <a:ext uri="{FF2B5EF4-FFF2-40B4-BE49-F238E27FC236}">
                <a16:creationId xmlns:a16="http://schemas.microsoft.com/office/drawing/2014/main" id="{CED6F610-2E24-4808-8DA0-8174A0696C4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08888" y="126428"/>
            <a:ext cx="2220672" cy="1051704"/>
          </a:xfrm>
          <a:prstGeom prst="rect">
            <a:avLst/>
          </a:prstGeom>
        </p:spPr>
      </p:pic>
      <p:pic>
        <p:nvPicPr>
          <p:cNvPr id="15" name="Immagine 14">
            <a:extLst>
              <a:ext uri="{FF2B5EF4-FFF2-40B4-BE49-F238E27FC236}">
                <a16:creationId xmlns:a16="http://schemas.microsoft.com/office/drawing/2014/main" id="{172F64DE-6F32-4D0B-BB04-A8C5C934AD4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976358" y="292607"/>
            <a:ext cx="892653" cy="644693"/>
          </a:xfrm>
          <a:prstGeom prst="rect">
            <a:avLst/>
          </a:prstGeom>
        </p:spPr>
      </p:pic>
    </p:spTree>
    <p:extLst>
      <p:ext uri="{BB962C8B-B14F-4D97-AF65-F5344CB8AC3E}">
        <p14:creationId xmlns:p14="http://schemas.microsoft.com/office/powerpoint/2010/main" val="424273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122145F-28C1-4BE4-86AB-D715D7CA303F}"/>
              </a:ext>
            </a:extLst>
          </p:cNvPr>
          <p:cNvPicPr>
            <a:picLocks noChangeAspect="1"/>
          </p:cNvPicPr>
          <p:nvPr/>
        </p:nvPicPr>
        <p:blipFill>
          <a:blip r:embed="rId3"/>
          <a:stretch>
            <a:fillRect/>
          </a:stretch>
        </p:blipFill>
        <p:spPr>
          <a:xfrm>
            <a:off x="-505240" y="-14868"/>
            <a:ext cx="2698019" cy="1700231"/>
          </a:xfrm>
          <a:prstGeom prst="rect">
            <a:avLst/>
          </a:prstGeom>
        </p:spPr>
      </p:pic>
      <p:pic>
        <p:nvPicPr>
          <p:cNvPr id="30" name="Picture 29">
            <a:extLst>
              <a:ext uri="{FF2B5EF4-FFF2-40B4-BE49-F238E27FC236}">
                <a16:creationId xmlns:a16="http://schemas.microsoft.com/office/drawing/2014/main" id="{1A121290-4437-4AF4-9D6F-99E412110179}"/>
              </a:ext>
            </a:extLst>
          </p:cNvPr>
          <p:cNvPicPr>
            <a:picLocks noChangeAspect="1"/>
          </p:cNvPicPr>
          <p:nvPr/>
        </p:nvPicPr>
        <p:blipFill>
          <a:blip r:embed="rId4"/>
          <a:stretch>
            <a:fillRect/>
          </a:stretch>
        </p:blipFill>
        <p:spPr>
          <a:xfrm>
            <a:off x="7404635" y="-14867"/>
            <a:ext cx="2620686" cy="1685364"/>
          </a:xfrm>
          <a:prstGeom prst="rect">
            <a:avLst/>
          </a:prstGeom>
        </p:spPr>
      </p:pic>
      <p:pic>
        <p:nvPicPr>
          <p:cNvPr id="26" name="Picture 25">
            <a:extLst>
              <a:ext uri="{FF2B5EF4-FFF2-40B4-BE49-F238E27FC236}">
                <a16:creationId xmlns:a16="http://schemas.microsoft.com/office/drawing/2014/main" id="{EDAC6B04-7AF9-44ED-B157-E9C41E7DE9C4}"/>
              </a:ext>
            </a:extLst>
          </p:cNvPr>
          <p:cNvPicPr>
            <a:picLocks noChangeAspect="1"/>
          </p:cNvPicPr>
          <p:nvPr/>
        </p:nvPicPr>
        <p:blipFill>
          <a:blip r:embed="rId5"/>
          <a:stretch>
            <a:fillRect/>
          </a:stretch>
        </p:blipFill>
        <p:spPr>
          <a:xfrm>
            <a:off x="-505240" y="1685364"/>
            <a:ext cx="2698019" cy="5172635"/>
          </a:xfrm>
          <a:prstGeom prst="rect">
            <a:avLst/>
          </a:prstGeom>
        </p:spPr>
      </p:pic>
      <p:pic>
        <p:nvPicPr>
          <p:cNvPr id="25" name="Picture 24">
            <a:extLst>
              <a:ext uri="{FF2B5EF4-FFF2-40B4-BE49-F238E27FC236}">
                <a16:creationId xmlns:a16="http://schemas.microsoft.com/office/drawing/2014/main" id="{DB6857D1-3A60-4CF2-A73B-3F11023113FD}"/>
              </a:ext>
            </a:extLst>
          </p:cNvPr>
          <p:cNvPicPr>
            <a:picLocks noChangeAspect="1"/>
          </p:cNvPicPr>
          <p:nvPr/>
        </p:nvPicPr>
        <p:blipFill>
          <a:blip r:embed="rId6"/>
          <a:stretch>
            <a:fillRect/>
          </a:stretch>
        </p:blipFill>
        <p:spPr>
          <a:xfrm>
            <a:off x="7404635" y="1670497"/>
            <a:ext cx="2620686" cy="5172634"/>
          </a:xfrm>
          <a:prstGeom prst="rect">
            <a:avLst/>
          </a:prstGeom>
        </p:spPr>
      </p:pic>
      <p:sp>
        <p:nvSpPr>
          <p:cNvPr id="9" name="Rectangle 118">
            <a:extLst>
              <a:ext uri="{FF2B5EF4-FFF2-40B4-BE49-F238E27FC236}">
                <a16:creationId xmlns:a16="http://schemas.microsoft.com/office/drawing/2014/main" id="{F611A9E4-D31C-4AD9-891A-7A974700A5F8}"/>
              </a:ext>
            </a:extLst>
          </p:cNvPr>
          <p:cNvSpPr txBox="1">
            <a:spLocks noChangeArrowheads="1"/>
          </p:cNvSpPr>
          <p:nvPr/>
        </p:nvSpPr>
        <p:spPr>
          <a:xfrm>
            <a:off x="2325908" y="2534690"/>
            <a:ext cx="5179792" cy="4308441"/>
          </a:xfrm>
          <a:prstGeom prst="rect">
            <a:avLst/>
          </a:prstGeom>
          <a:noFill/>
        </p:spPr>
        <p:txBody>
          <a:bodyPr vert="horz" lIns="417643" tIns="208822" rIns="417643" bIns="208822" numCol="1" spcCol="54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00" b="1" dirty="0">
                <a:solidFill>
                  <a:schemeClr val="tx1">
                    <a:lumMod val="65000"/>
                    <a:lumOff val="35000"/>
                  </a:schemeClr>
                </a:solidFill>
              </a:rPr>
              <a:t>Aim</a:t>
            </a:r>
            <a:r>
              <a:rPr lang="en-US" sz="1800" dirty="0">
                <a:solidFill>
                  <a:schemeClr val="tx1">
                    <a:lumMod val="65000"/>
                    <a:lumOff val="35000"/>
                  </a:schemeClr>
                </a:solidFill>
              </a:rPr>
              <a:t>: Promote a </a:t>
            </a:r>
            <a:r>
              <a:rPr lang="en-US" sz="1800" b="1" dirty="0">
                <a:solidFill>
                  <a:schemeClr val="tx1">
                    <a:lumMod val="65000"/>
                    <a:lumOff val="35000"/>
                  </a:schemeClr>
                </a:solidFill>
              </a:rPr>
              <a:t>forest management </a:t>
            </a:r>
            <a:r>
              <a:rPr lang="en-US" sz="1800" dirty="0">
                <a:solidFill>
                  <a:schemeClr val="tx1">
                    <a:lumMod val="65000"/>
                    <a:lumOff val="35000"/>
                  </a:schemeClr>
                </a:solidFill>
              </a:rPr>
              <a:t>approach at the </a:t>
            </a:r>
            <a:r>
              <a:rPr lang="en-US" sz="1800" b="1" dirty="0">
                <a:solidFill>
                  <a:schemeClr val="tx1">
                    <a:lumMod val="65000"/>
                    <a:lumOff val="35000"/>
                  </a:schemeClr>
                </a:solidFill>
              </a:rPr>
              <a:t>watershed scale </a:t>
            </a:r>
            <a:r>
              <a:rPr lang="en-US" sz="1800" dirty="0">
                <a:solidFill>
                  <a:schemeClr val="tx1">
                    <a:lumMod val="65000"/>
                    <a:lumOff val="35000"/>
                  </a:schemeClr>
                </a:solidFill>
              </a:rPr>
              <a:t>that </a:t>
            </a:r>
            <a:r>
              <a:rPr lang="en-US" sz="1800" b="1" dirty="0">
                <a:solidFill>
                  <a:schemeClr val="tx1">
                    <a:lumMod val="65000"/>
                    <a:lumOff val="35000"/>
                  </a:schemeClr>
                </a:solidFill>
              </a:rPr>
              <a:t>improves forests resilience</a:t>
            </a:r>
            <a:r>
              <a:rPr lang="en-US" sz="1800" dirty="0">
                <a:solidFill>
                  <a:schemeClr val="tx1">
                    <a:lumMod val="65000"/>
                    <a:lumOff val="35000"/>
                  </a:schemeClr>
                </a:solidFill>
              </a:rPr>
              <a:t> to wildfires, water scarcity, environmental degradation and other effects induced by climate change.</a:t>
            </a:r>
          </a:p>
          <a:p>
            <a:pPr marL="0" indent="0">
              <a:lnSpc>
                <a:spcPct val="150000"/>
              </a:lnSpc>
              <a:buNone/>
            </a:pPr>
            <a:r>
              <a:rPr lang="en-US" sz="1800" dirty="0">
                <a:solidFill>
                  <a:schemeClr val="tx1">
                    <a:lumMod val="65000"/>
                    <a:lumOff val="35000"/>
                  </a:schemeClr>
                </a:solidFill>
              </a:rPr>
              <a:t>Start: November 2018</a:t>
            </a:r>
          </a:p>
          <a:p>
            <a:pPr marL="0" indent="0">
              <a:lnSpc>
                <a:spcPct val="150000"/>
              </a:lnSpc>
              <a:buNone/>
            </a:pPr>
            <a:r>
              <a:rPr lang="en-US" sz="1800" dirty="0">
                <a:solidFill>
                  <a:schemeClr val="tx1">
                    <a:lumMod val="65000"/>
                    <a:lumOff val="35000"/>
                  </a:schemeClr>
                </a:solidFill>
              </a:rPr>
              <a:t>Duration: 4 years</a:t>
            </a:r>
          </a:p>
          <a:p>
            <a:pPr marL="0" indent="0">
              <a:lnSpc>
                <a:spcPct val="150000"/>
              </a:lnSpc>
              <a:buNone/>
            </a:pPr>
            <a:r>
              <a:rPr lang="en-US" sz="1800" dirty="0">
                <a:solidFill>
                  <a:schemeClr val="tx1">
                    <a:lumMod val="65000"/>
                    <a:lumOff val="35000"/>
                  </a:schemeClr>
                </a:solidFill>
              </a:rPr>
              <a:t>Co-funded by the EU LIFE </a:t>
            </a:r>
            <a:r>
              <a:rPr lang="en-US" sz="1800" dirty="0" err="1">
                <a:solidFill>
                  <a:schemeClr val="tx1">
                    <a:lumMod val="65000"/>
                    <a:lumOff val="35000"/>
                  </a:schemeClr>
                </a:solidFill>
              </a:rPr>
              <a:t>Programme</a:t>
            </a:r>
            <a:r>
              <a:rPr lang="en-US" sz="1800" dirty="0">
                <a:solidFill>
                  <a:schemeClr val="tx1">
                    <a:lumMod val="65000"/>
                    <a:lumOff val="35000"/>
                  </a:schemeClr>
                </a:solidFill>
              </a:rPr>
              <a:t> </a:t>
            </a:r>
          </a:p>
          <a:p>
            <a:pPr marL="0" indent="0">
              <a:lnSpc>
                <a:spcPct val="150000"/>
              </a:lnSpc>
              <a:buNone/>
            </a:pPr>
            <a:endParaRPr lang="en-US" sz="1800" dirty="0">
              <a:solidFill>
                <a:schemeClr val="accent6">
                  <a:lumMod val="50000"/>
                </a:schemeClr>
              </a:solidFill>
            </a:endParaRPr>
          </a:p>
          <a:p>
            <a:pPr marL="0" indent="0">
              <a:lnSpc>
                <a:spcPct val="150000"/>
              </a:lnSpc>
              <a:buNone/>
            </a:pPr>
            <a:endParaRPr lang="en-US" sz="1800" dirty="0">
              <a:solidFill>
                <a:schemeClr val="accent6">
                  <a:lumMod val="50000"/>
                </a:schemeClr>
              </a:solidFill>
            </a:endParaRPr>
          </a:p>
        </p:txBody>
      </p:sp>
      <p:pic>
        <p:nvPicPr>
          <p:cNvPr id="5" name="Immagine 4" descr="Immagine che contiene fiore, uomo&#10;&#10;Descrizione generata automaticamente">
            <a:extLst>
              <a:ext uri="{FF2B5EF4-FFF2-40B4-BE49-F238E27FC236}">
                <a16:creationId xmlns:a16="http://schemas.microsoft.com/office/drawing/2014/main" id="{6514D450-1A4B-4A53-B82A-74C7A875100C}"/>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491826" y="257048"/>
            <a:ext cx="768032" cy="554690"/>
          </a:xfrm>
          <a:prstGeom prst="rect">
            <a:avLst/>
          </a:prstGeom>
        </p:spPr>
      </p:pic>
      <p:sp>
        <p:nvSpPr>
          <p:cNvPr id="6" name="AutoShape 2" descr="Resilient Forest">
            <a:extLst>
              <a:ext uri="{FF2B5EF4-FFF2-40B4-BE49-F238E27FC236}">
                <a16:creationId xmlns:a16="http://schemas.microsoft.com/office/drawing/2014/main" id="{CE2A6B98-E60C-406C-A1A6-42E2EE14132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5" name="Segnaposto contenuto 3">
            <a:extLst>
              <a:ext uri="{FF2B5EF4-FFF2-40B4-BE49-F238E27FC236}">
                <a16:creationId xmlns:a16="http://schemas.microsoft.com/office/drawing/2014/main" id="{760D50D9-AEAF-49F3-9307-F3BB8B8E0E08}"/>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484421" y="257048"/>
            <a:ext cx="4801185" cy="2273828"/>
          </a:xfrm>
          <a:prstGeom prst="rect">
            <a:avLst/>
          </a:prstGeom>
        </p:spPr>
      </p:pic>
    </p:spTree>
    <p:extLst>
      <p:ext uri="{BB962C8B-B14F-4D97-AF65-F5344CB8AC3E}">
        <p14:creationId xmlns:p14="http://schemas.microsoft.com/office/powerpoint/2010/main" val="4080177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A21BC430-952B-4FA0-BAD6-FA2C45BDF41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36647" y="2082219"/>
            <a:ext cx="1786965" cy="1626138"/>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C069639D-8697-48F9-8FB4-EC9B045C0B2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76132" y="2371092"/>
            <a:ext cx="2378964" cy="691896"/>
          </a:xfrm>
          <a:prstGeom prst="rect">
            <a:avLst/>
          </a:prstGeom>
        </p:spPr>
      </p:pic>
      <p:pic>
        <p:nvPicPr>
          <p:cNvPr id="8" name="Picture 7" descr="A close up of a sign&#10;&#10;Description automatically generated">
            <a:extLst>
              <a:ext uri="{FF2B5EF4-FFF2-40B4-BE49-F238E27FC236}">
                <a16:creationId xmlns:a16="http://schemas.microsoft.com/office/drawing/2014/main" id="{3A2C796E-6840-41AC-AAD1-13EFFB9CF34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267869" y="2056269"/>
            <a:ext cx="2130265" cy="1420176"/>
          </a:xfrm>
          <a:prstGeom prst="rect">
            <a:avLst/>
          </a:prstGeom>
        </p:spPr>
      </p:pic>
      <p:pic>
        <p:nvPicPr>
          <p:cNvPr id="14" name="Picture 13" descr="A close up of a logo&#10;&#10;Description automatically generated">
            <a:extLst>
              <a:ext uri="{FF2B5EF4-FFF2-40B4-BE49-F238E27FC236}">
                <a16:creationId xmlns:a16="http://schemas.microsoft.com/office/drawing/2014/main" id="{F6019C44-AB9F-4BAC-9B7D-909CDD40B52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924842" y="4644652"/>
            <a:ext cx="2071440" cy="1380960"/>
          </a:xfrm>
          <a:prstGeom prst="rect">
            <a:avLst/>
          </a:prstGeom>
        </p:spPr>
      </p:pic>
      <p:pic>
        <p:nvPicPr>
          <p:cNvPr id="16" name="Picture 15" descr="A picture containing food, shirt&#10;&#10;Description automatically generated">
            <a:extLst>
              <a:ext uri="{FF2B5EF4-FFF2-40B4-BE49-F238E27FC236}">
                <a16:creationId xmlns:a16="http://schemas.microsoft.com/office/drawing/2014/main" id="{ACE31058-AD98-4A00-84DA-4DEAEE509E6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312971" y="4375937"/>
            <a:ext cx="2510456" cy="1673637"/>
          </a:xfrm>
          <a:prstGeom prst="rect">
            <a:avLst/>
          </a:prstGeom>
        </p:spPr>
      </p:pic>
      <p:sp>
        <p:nvSpPr>
          <p:cNvPr id="17" name="Rectangle 16">
            <a:extLst>
              <a:ext uri="{FF2B5EF4-FFF2-40B4-BE49-F238E27FC236}">
                <a16:creationId xmlns:a16="http://schemas.microsoft.com/office/drawing/2014/main" id="{B0452D9D-7FAE-4161-BDD9-9A603D2F4171}"/>
              </a:ext>
            </a:extLst>
          </p:cNvPr>
          <p:cNvSpPr/>
          <p:nvPr/>
        </p:nvSpPr>
        <p:spPr>
          <a:xfrm>
            <a:off x="491697" y="3758694"/>
            <a:ext cx="2635624" cy="646331"/>
          </a:xfrm>
          <a:prstGeom prst="rect">
            <a:avLst/>
          </a:prstGeom>
        </p:spPr>
        <p:txBody>
          <a:bodyPr wrap="square">
            <a:spAutoFit/>
          </a:bodyPr>
          <a:lstStyle/>
          <a:p>
            <a:r>
              <a:rPr lang="en-GB" sz="1200" dirty="0">
                <a:solidFill>
                  <a:schemeClr val="accent6">
                    <a:lumMod val="50000"/>
                  </a:schemeClr>
                </a:solidFill>
              </a:rPr>
              <a:t>RESEARCH INSTITUTE OF WATER AND ENVIRONMENTAL ENGINEERING Technical University of Valencia, Spain</a:t>
            </a:r>
          </a:p>
        </p:txBody>
      </p:sp>
      <p:sp>
        <p:nvSpPr>
          <p:cNvPr id="18" name="Rectangle 17">
            <a:extLst>
              <a:ext uri="{FF2B5EF4-FFF2-40B4-BE49-F238E27FC236}">
                <a16:creationId xmlns:a16="http://schemas.microsoft.com/office/drawing/2014/main" id="{F8F12BB5-CA47-42DB-96E6-333F3A35FCB5}"/>
              </a:ext>
            </a:extLst>
          </p:cNvPr>
          <p:cNvSpPr/>
          <p:nvPr/>
        </p:nvSpPr>
        <p:spPr>
          <a:xfrm>
            <a:off x="3173375" y="3488880"/>
            <a:ext cx="2738561" cy="830997"/>
          </a:xfrm>
          <a:prstGeom prst="rect">
            <a:avLst/>
          </a:prstGeom>
        </p:spPr>
        <p:txBody>
          <a:bodyPr wrap="square">
            <a:spAutoFit/>
          </a:bodyPr>
          <a:lstStyle/>
          <a:p>
            <a:r>
              <a:rPr lang="pt-BR" sz="1200" dirty="0">
                <a:solidFill>
                  <a:schemeClr val="accent6">
                    <a:lumMod val="50000"/>
                  </a:schemeClr>
                </a:solidFill>
              </a:rPr>
              <a:t>ASSOCIAÇÃO PARA O DESENVOLVIMENTO DA AERODINÂMICA INDUSTRIAL </a:t>
            </a:r>
          </a:p>
          <a:p>
            <a:r>
              <a:rPr lang="pt-BR" sz="1200" dirty="0">
                <a:solidFill>
                  <a:schemeClr val="accent6">
                    <a:lumMod val="50000"/>
                  </a:schemeClr>
                </a:solidFill>
              </a:rPr>
              <a:t>Portugal</a:t>
            </a:r>
            <a:endParaRPr lang="en-GB" sz="1200" dirty="0">
              <a:solidFill>
                <a:schemeClr val="accent6">
                  <a:lumMod val="50000"/>
                </a:schemeClr>
              </a:solidFill>
            </a:endParaRPr>
          </a:p>
        </p:txBody>
      </p:sp>
      <p:sp>
        <p:nvSpPr>
          <p:cNvPr id="19" name="Rectangle 18">
            <a:extLst>
              <a:ext uri="{FF2B5EF4-FFF2-40B4-BE49-F238E27FC236}">
                <a16:creationId xmlns:a16="http://schemas.microsoft.com/office/drawing/2014/main" id="{16C4862F-1CD1-4C4D-99FB-99019BA6E601}"/>
              </a:ext>
            </a:extLst>
          </p:cNvPr>
          <p:cNvSpPr/>
          <p:nvPr/>
        </p:nvSpPr>
        <p:spPr>
          <a:xfrm>
            <a:off x="1608152" y="6049574"/>
            <a:ext cx="3130446" cy="461665"/>
          </a:xfrm>
          <a:prstGeom prst="rect">
            <a:avLst/>
          </a:prstGeom>
        </p:spPr>
        <p:txBody>
          <a:bodyPr wrap="square">
            <a:spAutoFit/>
          </a:bodyPr>
          <a:lstStyle/>
          <a:p>
            <a:r>
              <a:rPr lang="en-GB" sz="1200" dirty="0">
                <a:solidFill>
                  <a:schemeClr val="accent6">
                    <a:lumMod val="50000"/>
                  </a:schemeClr>
                </a:solidFill>
              </a:rPr>
              <a:t>EUROPEAN BIOMASS INDUSTRY ASSOCIATION Belgium</a:t>
            </a:r>
          </a:p>
        </p:txBody>
      </p:sp>
      <p:sp>
        <p:nvSpPr>
          <p:cNvPr id="20" name="Rectangle 19">
            <a:extLst>
              <a:ext uri="{FF2B5EF4-FFF2-40B4-BE49-F238E27FC236}">
                <a16:creationId xmlns:a16="http://schemas.microsoft.com/office/drawing/2014/main" id="{23CB25EB-2D53-41BB-8079-935DA1F6CF9E}"/>
              </a:ext>
            </a:extLst>
          </p:cNvPr>
          <p:cNvSpPr/>
          <p:nvPr/>
        </p:nvSpPr>
        <p:spPr>
          <a:xfrm>
            <a:off x="6033329" y="3258048"/>
            <a:ext cx="2886635" cy="461665"/>
          </a:xfrm>
          <a:prstGeom prst="rect">
            <a:avLst/>
          </a:prstGeom>
        </p:spPr>
        <p:txBody>
          <a:bodyPr wrap="square">
            <a:spAutoFit/>
          </a:bodyPr>
          <a:lstStyle/>
          <a:p>
            <a:r>
              <a:rPr lang="en-GB" sz="1200" dirty="0">
                <a:solidFill>
                  <a:schemeClr val="accent6">
                    <a:lumMod val="50000"/>
                  </a:schemeClr>
                </a:solidFill>
              </a:rPr>
              <a:t>FORSCHUNGSZENTRUM JÜLICH GMBH Germany</a:t>
            </a:r>
          </a:p>
        </p:txBody>
      </p:sp>
      <p:sp>
        <p:nvSpPr>
          <p:cNvPr id="21" name="Rectangle 20">
            <a:extLst>
              <a:ext uri="{FF2B5EF4-FFF2-40B4-BE49-F238E27FC236}">
                <a16:creationId xmlns:a16="http://schemas.microsoft.com/office/drawing/2014/main" id="{163BE5DA-680B-45CC-9BC8-244E3F228F4E}"/>
              </a:ext>
            </a:extLst>
          </p:cNvPr>
          <p:cNvSpPr/>
          <p:nvPr/>
        </p:nvSpPr>
        <p:spPr>
          <a:xfrm>
            <a:off x="5115651" y="6080016"/>
            <a:ext cx="2226443" cy="276999"/>
          </a:xfrm>
          <a:prstGeom prst="rect">
            <a:avLst/>
          </a:prstGeom>
        </p:spPr>
        <p:txBody>
          <a:bodyPr wrap="none">
            <a:spAutoFit/>
          </a:bodyPr>
          <a:lstStyle/>
          <a:p>
            <a:r>
              <a:rPr lang="en-GB" sz="1200" dirty="0">
                <a:solidFill>
                  <a:schemeClr val="accent6">
                    <a:lumMod val="50000"/>
                  </a:schemeClr>
                </a:solidFill>
              </a:rPr>
              <a:t>AYUNTAMIENTO DE SERRA Spain</a:t>
            </a:r>
          </a:p>
        </p:txBody>
      </p:sp>
      <p:sp>
        <p:nvSpPr>
          <p:cNvPr id="25" name="Rettangolo 11">
            <a:extLst>
              <a:ext uri="{FF2B5EF4-FFF2-40B4-BE49-F238E27FC236}">
                <a16:creationId xmlns:a16="http://schemas.microsoft.com/office/drawing/2014/main" id="{57070C1C-5A09-4C74-8B67-60CFE340ECCF}"/>
              </a:ext>
            </a:extLst>
          </p:cNvPr>
          <p:cNvSpPr/>
          <p:nvPr/>
        </p:nvSpPr>
        <p:spPr>
          <a:xfrm>
            <a:off x="865580" y="1032264"/>
            <a:ext cx="7373705" cy="923330"/>
          </a:xfrm>
          <a:prstGeom prst="rect">
            <a:avLst/>
          </a:prstGeom>
          <a:effectLst/>
        </p:spPr>
        <p:txBody>
          <a:bodyPr wrap="square">
            <a:spAutoFit/>
          </a:bodyPr>
          <a:lstStyle/>
          <a:p>
            <a:pPr algn="ctr"/>
            <a:r>
              <a:rPr lang="it-IT" sz="5400" b="1" dirty="0">
                <a:solidFill>
                  <a:srgbClr val="92D050"/>
                </a:solidFill>
                <a:effectLst>
                  <a:outerShdw blurRad="38100" dist="38100" dir="2700000" algn="tl">
                    <a:srgbClr val="000000">
                      <a:alpha val="43137"/>
                    </a:srgbClr>
                  </a:outerShdw>
                </a:effectLst>
              </a:rPr>
              <a:t>PARTNERS</a:t>
            </a:r>
            <a:endParaRPr lang="en-GB" sz="5400" b="1" dirty="0">
              <a:solidFill>
                <a:srgbClr val="92D050"/>
              </a:solidFill>
              <a:effectLst>
                <a:outerShdw blurRad="38100" dist="38100" dir="2700000" algn="tl">
                  <a:srgbClr val="000000">
                    <a:alpha val="43137"/>
                  </a:srgbClr>
                </a:outerShdw>
              </a:effectLst>
            </a:endParaRPr>
          </a:p>
        </p:txBody>
      </p:sp>
      <p:pic>
        <p:nvPicPr>
          <p:cNvPr id="29" name="Segnaposto contenuto 3">
            <a:extLst>
              <a:ext uri="{FF2B5EF4-FFF2-40B4-BE49-F238E27FC236}">
                <a16:creationId xmlns:a16="http://schemas.microsoft.com/office/drawing/2014/main" id="{DDE7DF2F-5EC5-4708-A6A5-296FCD7176C1}"/>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08888" y="126428"/>
            <a:ext cx="1500621" cy="710690"/>
          </a:xfrm>
          <a:prstGeom prst="rect">
            <a:avLst/>
          </a:prstGeom>
        </p:spPr>
      </p:pic>
      <p:pic>
        <p:nvPicPr>
          <p:cNvPr id="30" name="Immagine 29">
            <a:extLst>
              <a:ext uri="{FF2B5EF4-FFF2-40B4-BE49-F238E27FC236}">
                <a16:creationId xmlns:a16="http://schemas.microsoft.com/office/drawing/2014/main" id="{70EE931C-AF73-4629-99B2-4CA961F55838}"/>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027311" y="159426"/>
            <a:ext cx="892653" cy="644693"/>
          </a:xfrm>
          <a:prstGeom prst="rect">
            <a:avLst/>
          </a:prstGeom>
        </p:spPr>
      </p:pic>
    </p:spTree>
    <p:extLst>
      <p:ext uri="{BB962C8B-B14F-4D97-AF65-F5344CB8AC3E}">
        <p14:creationId xmlns:p14="http://schemas.microsoft.com/office/powerpoint/2010/main" val="1933742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8">
            <a:extLst>
              <a:ext uri="{FF2B5EF4-FFF2-40B4-BE49-F238E27FC236}">
                <a16:creationId xmlns:a16="http://schemas.microsoft.com/office/drawing/2014/main" id="{F611A9E4-D31C-4AD9-891A-7A974700A5F8}"/>
              </a:ext>
            </a:extLst>
          </p:cNvPr>
          <p:cNvSpPr txBox="1">
            <a:spLocks noChangeArrowheads="1"/>
          </p:cNvSpPr>
          <p:nvPr/>
        </p:nvSpPr>
        <p:spPr>
          <a:xfrm>
            <a:off x="-129586" y="2124313"/>
            <a:ext cx="6276386" cy="1077219"/>
          </a:xfrm>
          <a:prstGeom prst="rect">
            <a:avLst/>
          </a:prstGeom>
          <a:noFill/>
        </p:spPr>
        <p:txBody>
          <a:bodyPr vert="horz" lIns="417643" tIns="208822" rIns="417643" bIns="208822" numCol="1" spcCol="54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sz="1600" dirty="0">
                <a:solidFill>
                  <a:schemeClr val="tx1">
                    <a:lumMod val="75000"/>
                    <a:lumOff val="25000"/>
                  </a:schemeClr>
                </a:solidFill>
                <a:latin typeface="Calibri" charset="0"/>
                <a:cs typeface="Calibri" charset="0"/>
              </a:rPr>
              <a:t>The effects of climate change on forest ecosystems are evident across the world.</a:t>
            </a:r>
            <a:endParaRPr lang="en-GB" sz="1600" dirty="0">
              <a:solidFill>
                <a:schemeClr val="accent6">
                  <a:lumMod val="50000"/>
                </a:schemeClr>
              </a:solidFill>
            </a:endParaRPr>
          </a:p>
        </p:txBody>
      </p:sp>
      <p:sp>
        <p:nvSpPr>
          <p:cNvPr id="16" name="Rettangolo 11">
            <a:extLst>
              <a:ext uri="{FF2B5EF4-FFF2-40B4-BE49-F238E27FC236}">
                <a16:creationId xmlns:a16="http://schemas.microsoft.com/office/drawing/2014/main" id="{0F4534AA-1D95-4365-B631-DC672675D10B}"/>
              </a:ext>
            </a:extLst>
          </p:cNvPr>
          <p:cNvSpPr/>
          <p:nvPr/>
        </p:nvSpPr>
        <p:spPr>
          <a:xfrm>
            <a:off x="126755" y="976365"/>
            <a:ext cx="7174151" cy="1200329"/>
          </a:xfrm>
          <a:prstGeom prst="rect">
            <a:avLst/>
          </a:prstGeom>
        </p:spPr>
        <p:txBody>
          <a:bodyPr wrap="square">
            <a:spAutoFit/>
          </a:bodyPr>
          <a:lstStyle/>
          <a:p>
            <a:r>
              <a:rPr lang="es-ES" sz="3600" dirty="0">
                <a:solidFill>
                  <a:srgbClr val="7BBF4A"/>
                </a:solidFill>
                <a:latin typeface="Calibri" charset="0"/>
                <a:cs typeface="Calibri" charset="0"/>
              </a:rPr>
              <a:t>Climate change affects forests ecosystems</a:t>
            </a:r>
            <a:endParaRPr lang="it-IT" sz="3600" dirty="0">
              <a:solidFill>
                <a:srgbClr val="7BBF4A"/>
              </a:solidFill>
              <a:latin typeface="Calibri" charset="0"/>
              <a:cs typeface="Calibri" charset="0"/>
            </a:endParaRPr>
          </a:p>
        </p:txBody>
      </p:sp>
      <p:sp>
        <p:nvSpPr>
          <p:cNvPr id="4" name="Rettangolo 3">
            <a:extLst>
              <a:ext uri="{FF2B5EF4-FFF2-40B4-BE49-F238E27FC236}">
                <a16:creationId xmlns:a16="http://schemas.microsoft.com/office/drawing/2014/main" id="{CF65D00C-5390-4624-AED8-54FC0F82BE06}"/>
              </a:ext>
            </a:extLst>
          </p:cNvPr>
          <p:cNvSpPr/>
          <p:nvPr/>
        </p:nvSpPr>
        <p:spPr>
          <a:xfrm>
            <a:off x="147182" y="4976494"/>
            <a:ext cx="5499345" cy="584775"/>
          </a:xfrm>
          <a:prstGeom prst="rect">
            <a:avLst/>
          </a:prstGeom>
        </p:spPr>
        <p:txBody>
          <a:bodyPr wrap="square">
            <a:spAutoFit/>
          </a:bodyPr>
          <a:lstStyle/>
          <a:p>
            <a:r>
              <a:rPr lang="en-US" sz="1600" b="1" dirty="0">
                <a:solidFill>
                  <a:schemeClr val="tx1">
                    <a:lumMod val="75000"/>
                    <a:lumOff val="25000"/>
                  </a:schemeClr>
                </a:solidFill>
                <a:latin typeface="Calibri" charset="0"/>
                <a:cs typeface="Calibri" charset="0"/>
              </a:rPr>
              <a:t>Estimated 35 million m3 </a:t>
            </a:r>
            <a:r>
              <a:rPr lang="en-US" sz="1600" dirty="0">
                <a:solidFill>
                  <a:schemeClr val="tx1">
                    <a:lumMod val="75000"/>
                    <a:lumOff val="25000"/>
                  </a:schemeClr>
                </a:solidFill>
                <a:latin typeface="Calibri" charset="0"/>
                <a:cs typeface="Calibri" charset="0"/>
              </a:rPr>
              <a:t>wood damaged annually by disturbances such as storms and wildfires in Europe</a:t>
            </a:r>
            <a:endParaRPr lang="it-IT" sz="1600" dirty="0">
              <a:solidFill>
                <a:schemeClr val="tx1">
                  <a:lumMod val="75000"/>
                  <a:lumOff val="25000"/>
                </a:schemeClr>
              </a:solidFill>
              <a:latin typeface="Calibri" charset="0"/>
              <a:cs typeface="Calibri" charset="0"/>
            </a:endParaRPr>
          </a:p>
        </p:txBody>
      </p:sp>
      <p:sp>
        <p:nvSpPr>
          <p:cNvPr id="5" name="Rettangolo 4">
            <a:extLst>
              <a:ext uri="{FF2B5EF4-FFF2-40B4-BE49-F238E27FC236}">
                <a16:creationId xmlns:a16="http://schemas.microsoft.com/office/drawing/2014/main" id="{5E0C0BCB-B491-4FDC-BEBB-6F195FCC65A3}"/>
              </a:ext>
            </a:extLst>
          </p:cNvPr>
          <p:cNvSpPr/>
          <p:nvPr/>
        </p:nvSpPr>
        <p:spPr>
          <a:xfrm>
            <a:off x="147182" y="5688963"/>
            <a:ext cx="5694654" cy="584775"/>
          </a:xfrm>
          <a:prstGeom prst="rect">
            <a:avLst/>
          </a:prstGeom>
        </p:spPr>
        <p:txBody>
          <a:bodyPr wrap="square">
            <a:spAutoFit/>
          </a:bodyPr>
          <a:lstStyle/>
          <a:p>
            <a:r>
              <a:rPr lang="en-US" sz="1600" dirty="0">
                <a:solidFill>
                  <a:schemeClr val="tx1">
                    <a:lumMod val="75000"/>
                    <a:lumOff val="25000"/>
                  </a:schemeClr>
                </a:solidFill>
                <a:latin typeface="Calibri" charset="0"/>
                <a:cs typeface="Calibri" charset="0"/>
              </a:rPr>
              <a:t>During the last 30 years, the EU area affected by </a:t>
            </a:r>
            <a:r>
              <a:rPr lang="en-US" sz="1600" b="1" dirty="0">
                <a:solidFill>
                  <a:schemeClr val="tx1">
                    <a:lumMod val="75000"/>
                    <a:lumOff val="25000"/>
                  </a:schemeClr>
                </a:solidFill>
                <a:latin typeface="Calibri" charset="0"/>
                <a:cs typeface="Calibri" charset="0"/>
              </a:rPr>
              <a:t>water scarcity </a:t>
            </a:r>
            <a:r>
              <a:rPr lang="en-US" sz="1600" dirty="0">
                <a:solidFill>
                  <a:schemeClr val="tx1">
                    <a:lumMod val="75000"/>
                    <a:lumOff val="25000"/>
                  </a:schemeClr>
                </a:solidFill>
                <a:latin typeface="Calibri" charset="0"/>
                <a:cs typeface="Calibri" charset="0"/>
              </a:rPr>
              <a:t>and </a:t>
            </a:r>
            <a:r>
              <a:rPr lang="en-US" sz="1600" b="1" dirty="0">
                <a:solidFill>
                  <a:schemeClr val="tx1">
                    <a:lumMod val="75000"/>
                    <a:lumOff val="25000"/>
                  </a:schemeClr>
                </a:solidFill>
                <a:latin typeface="Calibri" charset="0"/>
                <a:cs typeface="Calibri" charset="0"/>
              </a:rPr>
              <a:t>droughts</a:t>
            </a:r>
            <a:r>
              <a:rPr lang="en-US" sz="1600" dirty="0">
                <a:solidFill>
                  <a:schemeClr val="tx1">
                    <a:lumMod val="75000"/>
                    <a:lumOff val="25000"/>
                  </a:schemeClr>
                </a:solidFill>
                <a:latin typeface="Calibri" charset="0"/>
                <a:cs typeface="Calibri" charset="0"/>
              </a:rPr>
              <a:t> increased  from </a:t>
            </a:r>
            <a:r>
              <a:rPr lang="en-US" sz="1600" b="1" dirty="0">
                <a:solidFill>
                  <a:schemeClr val="tx1">
                    <a:lumMod val="75000"/>
                    <a:lumOff val="25000"/>
                  </a:schemeClr>
                </a:solidFill>
                <a:latin typeface="Calibri" charset="0"/>
                <a:cs typeface="Calibri" charset="0"/>
              </a:rPr>
              <a:t>6 to 13%</a:t>
            </a:r>
            <a:endParaRPr lang="it-IT" sz="1600" b="1" dirty="0">
              <a:solidFill>
                <a:schemeClr val="tx1">
                  <a:lumMod val="75000"/>
                  <a:lumOff val="25000"/>
                </a:schemeClr>
              </a:solidFill>
              <a:latin typeface="Calibri" charset="0"/>
              <a:cs typeface="Calibri" charset="0"/>
            </a:endParaRPr>
          </a:p>
        </p:txBody>
      </p:sp>
      <p:sp>
        <p:nvSpPr>
          <p:cNvPr id="6" name="Rettangolo 5">
            <a:extLst>
              <a:ext uri="{FF2B5EF4-FFF2-40B4-BE49-F238E27FC236}">
                <a16:creationId xmlns:a16="http://schemas.microsoft.com/office/drawing/2014/main" id="{E02885A2-11DE-4039-A0DF-1D08C8771577}"/>
              </a:ext>
            </a:extLst>
          </p:cNvPr>
          <p:cNvSpPr/>
          <p:nvPr/>
        </p:nvSpPr>
        <p:spPr>
          <a:xfrm>
            <a:off x="172745" y="3403602"/>
            <a:ext cx="5974055" cy="1323439"/>
          </a:xfrm>
          <a:prstGeom prst="rect">
            <a:avLst/>
          </a:prstGeom>
        </p:spPr>
        <p:txBody>
          <a:bodyPr wrap="square">
            <a:spAutoFit/>
          </a:bodyPr>
          <a:lstStyle/>
          <a:p>
            <a:r>
              <a:rPr lang="en-GB" sz="1600" dirty="0">
                <a:solidFill>
                  <a:schemeClr val="tx1">
                    <a:lumMod val="75000"/>
                    <a:lumOff val="25000"/>
                  </a:schemeClr>
                </a:solidFill>
                <a:latin typeface="Calibri" charset="0"/>
                <a:cs typeface="Calibri" charset="0"/>
              </a:rPr>
              <a:t>Climate change affects forest ecosystems negatively by making forests </a:t>
            </a:r>
            <a:r>
              <a:rPr lang="en-GB" sz="1600" b="1" dirty="0">
                <a:solidFill>
                  <a:schemeClr val="tx1">
                    <a:lumMod val="75000"/>
                    <a:lumOff val="25000"/>
                  </a:schemeClr>
                </a:solidFill>
                <a:latin typeface="Calibri" charset="0"/>
                <a:cs typeface="Calibri" charset="0"/>
              </a:rPr>
              <a:t>less resilient to disturbances</a:t>
            </a:r>
            <a:r>
              <a:rPr lang="en-GB" sz="1600" dirty="0">
                <a:solidFill>
                  <a:schemeClr val="tx1">
                    <a:lumMod val="75000"/>
                    <a:lumOff val="25000"/>
                  </a:schemeClr>
                </a:solidFill>
                <a:latin typeface="Calibri" charset="0"/>
                <a:cs typeface="Calibri" charset="0"/>
              </a:rPr>
              <a:t> </a:t>
            </a:r>
          </a:p>
          <a:p>
            <a:pPr marL="285750" indent="-285750">
              <a:buFont typeface="Arial" panose="020B0604020202020204" pitchFamily="34" charset="0"/>
              <a:buChar char="•"/>
            </a:pPr>
            <a:r>
              <a:rPr lang="en-GB" sz="1600" dirty="0">
                <a:solidFill>
                  <a:schemeClr val="tx1">
                    <a:lumMod val="75000"/>
                    <a:lumOff val="25000"/>
                  </a:schemeClr>
                </a:solidFill>
                <a:latin typeface="Calibri" charset="0"/>
                <a:cs typeface="Calibri" charset="0"/>
              </a:rPr>
              <a:t>reduced plant growth</a:t>
            </a:r>
          </a:p>
          <a:p>
            <a:pPr marL="285750" indent="-285750">
              <a:buFont typeface="Arial" panose="020B0604020202020204" pitchFamily="34" charset="0"/>
              <a:buChar char="•"/>
            </a:pPr>
            <a:r>
              <a:rPr lang="en-GB" sz="1600" dirty="0">
                <a:solidFill>
                  <a:schemeClr val="tx1">
                    <a:lumMod val="75000"/>
                    <a:lumOff val="25000"/>
                  </a:schemeClr>
                </a:solidFill>
                <a:latin typeface="Calibri" charset="0"/>
                <a:cs typeface="Calibri" charset="0"/>
              </a:rPr>
              <a:t>increased frequency and intensity of pest and disease outbreaks</a:t>
            </a:r>
          </a:p>
          <a:p>
            <a:pPr marL="285750" indent="-285750">
              <a:buFont typeface="Arial" panose="020B0604020202020204" pitchFamily="34" charset="0"/>
              <a:buChar char="•"/>
            </a:pPr>
            <a:r>
              <a:rPr lang="en-GB" sz="1600" dirty="0">
                <a:solidFill>
                  <a:schemeClr val="tx1">
                    <a:lumMod val="75000"/>
                    <a:lumOff val="25000"/>
                  </a:schemeClr>
                </a:solidFill>
                <a:latin typeface="Calibri" charset="0"/>
                <a:cs typeface="Calibri" charset="0"/>
              </a:rPr>
              <a:t>wildfires and wind storms</a:t>
            </a:r>
            <a:endParaRPr lang="it-IT" sz="1600" dirty="0">
              <a:solidFill>
                <a:schemeClr val="tx1">
                  <a:lumMod val="75000"/>
                  <a:lumOff val="25000"/>
                </a:schemeClr>
              </a:solidFill>
              <a:latin typeface="Calibri" charset="0"/>
              <a:cs typeface="Calibri" charset="0"/>
            </a:endParaRPr>
          </a:p>
        </p:txBody>
      </p:sp>
      <p:pic>
        <p:nvPicPr>
          <p:cNvPr id="8" name="Immagine 7">
            <a:extLst>
              <a:ext uri="{FF2B5EF4-FFF2-40B4-BE49-F238E27FC236}">
                <a16:creationId xmlns:a16="http://schemas.microsoft.com/office/drawing/2014/main" id="{6C95354E-BE61-4C16-8A00-B7F0FC5315F7}"/>
              </a:ext>
            </a:extLst>
          </p:cNvPr>
          <p:cNvPicPr>
            <a:picLocks noChangeAspect="1"/>
          </p:cNvPicPr>
          <p:nvPr/>
        </p:nvPicPr>
        <p:blipFill rotWithShape="1">
          <a:blip r:embed="rId2"/>
          <a:srcRect l="13332" t="14691" r="11472" b="11482"/>
          <a:stretch/>
        </p:blipFill>
        <p:spPr>
          <a:xfrm>
            <a:off x="6227926" y="1515976"/>
            <a:ext cx="2532050" cy="1398358"/>
          </a:xfrm>
          <a:prstGeom prst="rect">
            <a:avLst/>
          </a:prstGeom>
        </p:spPr>
      </p:pic>
      <p:pic>
        <p:nvPicPr>
          <p:cNvPr id="10" name="Immagine 9">
            <a:extLst>
              <a:ext uri="{FF2B5EF4-FFF2-40B4-BE49-F238E27FC236}">
                <a16:creationId xmlns:a16="http://schemas.microsoft.com/office/drawing/2014/main" id="{585F63AF-A52F-4295-BF5F-61D1686ECE84}"/>
              </a:ext>
            </a:extLst>
          </p:cNvPr>
          <p:cNvPicPr>
            <a:picLocks noChangeAspect="1"/>
          </p:cNvPicPr>
          <p:nvPr/>
        </p:nvPicPr>
        <p:blipFill rotWithShape="1">
          <a:blip r:embed="rId3"/>
          <a:srcRect l="10695" t="14839" r="12222" b="12901"/>
          <a:stretch/>
        </p:blipFill>
        <p:spPr>
          <a:xfrm>
            <a:off x="6227926" y="3140020"/>
            <a:ext cx="2532050" cy="1411360"/>
          </a:xfrm>
          <a:prstGeom prst="rect">
            <a:avLst/>
          </a:prstGeom>
        </p:spPr>
      </p:pic>
      <p:pic>
        <p:nvPicPr>
          <p:cNvPr id="12" name="Immagine 11">
            <a:extLst>
              <a:ext uri="{FF2B5EF4-FFF2-40B4-BE49-F238E27FC236}">
                <a16:creationId xmlns:a16="http://schemas.microsoft.com/office/drawing/2014/main" id="{5114822B-3D70-4C18-BA71-EA8CE07DF587}"/>
              </a:ext>
            </a:extLst>
          </p:cNvPr>
          <p:cNvPicPr>
            <a:picLocks noChangeAspect="1"/>
          </p:cNvPicPr>
          <p:nvPr/>
        </p:nvPicPr>
        <p:blipFill rotWithShape="1">
          <a:blip r:embed="rId4"/>
          <a:srcRect l="19305" t="8544" r="19269" b="20053"/>
          <a:stretch/>
        </p:blipFill>
        <p:spPr>
          <a:xfrm>
            <a:off x="6218121" y="4727041"/>
            <a:ext cx="2551660" cy="1668455"/>
          </a:xfrm>
          <a:prstGeom prst="rect">
            <a:avLst/>
          </a:prstGeom>
        </p:spPr>
      </p:pic>
      <p:pic>
        <p:nvPicPr>
          <p:cNvPr id="46" name="Segnaposto contenuto 3">
            <a:extLst>
              <a:ext uri="{FF2B5EF4-FFF2-40B4-BE49-F238E27FC236}">
                <a16:creationId xmlns:a16="http://schemas.microsoft.com/office/drawing/2014/main" id="{88EC03B0-D15E-45CC-8A8B-2B5B075AEBA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08888" y="126428"/>
            <a:ext cx="1500621" cy="710690"/>
          </a:xfrm>
          <a:prstGeom prst="rect">
            <a:avLst/>
          </a:prstGeom>
        </p:spPr>
      </p:pic>
      <p:pic>
        <p:nvPicPr>
          <p:cNvPr id="53" name="Immagine 52">
            <a:extLst>
              <a:ext uri="{FF2B5EF4-FFF2-40B4-BE49-F238E27FC236}">
                <a16:creationId xmlns:a16="http://schemas.microsoft.com/office/drawing/2014/main" id="{4DAF59A7-194B-43DD-B6FC-56E3A4F96F1B}"/>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027311" y="159426"/>
            <a:ext cx="892653" cy="644693"/>
          </a:xfrm>
          <a:prstGeom prst="rect">
            <a:avLst/>
          </a:prstGeom>
        </p:spPr>
      </p:pic>
    </p:spTree>
    <p:extLst>
      <p:ext uri="{BB962C8B-B14F-4D97-AF65-F5344CB8AC3E}">
        <p14:creationId xmlns:p14="http://schemas.microsoft.com/office/powerpoint/2010/main" val="251030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8">
            <a:extLst>
              <a:ext uri="{FF2B5EF4-FFF2-40B4-BE49-F238E27FC236}">
                <a16:creationId xmlns:a16="http://schemas.microsoft.com/office/drawing/2014/main" id="{F611A9E4-D31C-4AD9-891A-7A974700A5F8}"/>
              </a:ext>
            </a:extLst>
          </p:cNvPr>
          <p:cNvSpPr txBox="1">
            <a:spLocks noChangeArrowheads="1"/>
          </p:cNvSpPr>
          <p:nvPr/>
        </p:nvSpPr>
        <p:spPr>
          <a:xfrm>
            <a:off x="159400" y="2278308"/>
            <a:ext cx="4572001" cy="3751017"/>
          </a:xfrm>
          <a:prstGeom prst="rect">
            <a:avLst/>
          </a:prstGeom>
          <a:noFill/>
        </p:spPr>
        <p:txBody>
          <a:bodyPr vert="horz" lIns="417643" tIns="208822" rIns="417643" bIns="208822" numCol="1" spcCol="54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sz="1600" dirty="0">
                <a:solidFill>
                  <a:schemeClr val="tx1">
                    <a:lumMod val="75000"/>
                    <a:lumOff val="25000"/>
                  </a:schemeClr>
                </a:solidFill>
                <a:latin typeface="Calibri" charset="0"/>
                <a:cs typeface="Calibri" charset="0"/>
              </a:rPr>
              <a:t>B</a:t>
            </a:r>
            <a:r>
              <a:rPr lang="en-US" sz="1600" dirty="0" err="1">
                <a:solidFill>
                  <a:schemeClr val="tx1">
                    <a:lumMod val="75000"/>
                    <a:lumOff val="25000"/>
                  </a:schemeClr>
                </a:solidFill>
                <a:latin typeface="Calibri" charset="0"/>
                <a:cs typeface="Calibri" charset="0"/>
              </a:rPr>
              <a:t>esides</a:t>
            </a:r>
            <a:r>
              <a:rPr lang="en-US" sz="1600" dirty="0">
                <a:solidFill>
                  <a:schemeClr val="tx1">
                    <a:lumMod val="75000"/>
                    <a:lumOff val="25000"/>
                  </a:schemeClr>
                </a:solidFill>
                <a:latin typeface="Calibri" charset="0"/>
                <a:cs typeface="Calibri" charset="0"/>
              </a:rPr>
              <a:t> enhancing the productive functions of forests, f</a:t>
            </a:r>
            <a:r>
              <a:rPr lang="en-GB" sz="1600" dirty="0" err="1">
                <a:solidFill>
                  <a:schemeClr val="tx1">
                    <a:lumMod val="75000"/>
                    <a:lumOff val="25000"/>
                  </a:schemeClr>
                </a:solidFill>
                <a:latin typeface="Calibri" charset="0"/>
                <a:cs typeface="Calibri" charset="0"/>
              </a:rPr>
              <a:t>orest</a:t>
            </a:r>
            <a:r>
              <a:rPr lang="en-GB" sz="1600" dirty="0">
                <a:solidFill>
                  <a:schemeClr val="tx1">
                    <a:lumMod val="75000"/>
                    <a:lumOff val="25000"/>
                  </a:schemeClr>
                </a:solidFill>
                <a:latin typeface="Calibri" charset="0"/>
                <a:cs typeface="Calibri" charset="0"/>
              </a:rPr>
              <a:t> management </a:t>
            </a:r>
            <a:r>
              <a:rPr lang="en-US" sz="1600" dirty="0">
                <a:solidFill>
                  <a:schemeClr val="tx1">
                    <a:lumMod val="75000"/>
                    <a:lumOff val="25000"/>
                  </a:schemeClr>
                </a:solidFill>
                <a:latin typeface="Calibri" charset="0"/>
                <a:cs typeface="Calibri" charset="0"/>
              </a:rPr>
              <a:t>can also  contribute to:</a:t>
            </a:r>
          </a:p>
          <a:p>
            <a:pPr>
              <a:lnSpc>
                <a:spcPct val="150000"/>
              </a:lnSpc>
            </a:pPr>
            <a:r>
              <a:rPr lang="en-US" sz="1600" dirty="0">
                <a:solidFill>
                  <a:schemeClr val="tx1">
                    <a:lumMod val="75000"/>
                    <a:lumOff val="25000"/>
                  </a:schemeClr>
                </a:solidFill>
                <a:latin typeface="Calibri" charset="0"/>
                <a:cs typeface="Calibri" charset="0"/>
              </a:rPr>
              <a:t>reducing fire risk</a:t>
            </a:r>
          </a:p>
          <a:p>
            <a:pPr>
              <a:lnSpc>
                <a:spcPct val="150000"/>
              </a:lnSpc>
            </a:pPr>
            <a:r>
              <a:rPr lang="en-US" sz="1600" dirty="0">
                <a:solidFill>
                  <a:schemeClr val="tx1">
                    <a:lumMod val="75000"/>
                    <a:lumOff val="25000"/>
                  </a:schemeClr>
                </a:solidFill>
                <a:latin typeface="Calibri" charset="0"/>
                <a:cs typeface="Calibri" charset="0"/>
              </a:rPr>
              <a:t>Increasing water yield</a:t>
            </a:r>
          </a:p>
          <a:p>
            <a:pPr>
              <a:lnSpc>
                <a:spcPct val="150000"/>
              </a:lnSpc>
            </a:pPr>
            <a:r>
              <a:rPr lang="en-US" sz="1600" dirty="0">
                <a:solidFill>
                  <a:schemeClr val="tx1">
                    <a:lumMod val="75000"/>
                    <a:lumOff val="25000"/>
                  </a:schemeClr>
                </a:solidFill>
                <a:latin typeface="Calibri" charset="0"/>
                <a:cs typeface="Calibri" charset="0"/>
              </a:rPr>
              <a:t>increasing ecosystem resilience</a:t>
            </a:r>
          </a:p>
          <a:p>
            <a:pPr>
              <a:lnSpc>
                <a:spcPct val="150000"/>
              </a:lnSpc>
            </a:pPr>
            <a:r>
              <a:rPr lang="en-US" sz="1600" dirty="0">
                <a:solidFill>
                  <a:schemeClr val="tx1">
                    <a:lumMod val="75000"/>
                    <a:lumOff val="25000"/>
                  </a:schemeClr>
                </a:solidFill>
                <a:latin typeface="Calibri" charset="0"/>
                <a:cs typeface="Calibri" charset="0"/>
              </a:rPr>
              <a:t>improving tree growth and vigor </a:t>
            </a:r>
          </a:p>
          <a:p>
            <a:pPr>
              <a:lnSpc>
                <a:spcPct val="150000"/>
              </a:lnSpc>
            </a:pPr>
            <a:r>
              <a:rPr lang="en-US" sz="1600" dirty="0">
                <a:solidFill>
                  <a:schemeClr val="tx1">
                    <a:lumMod val="75000"/>
                    <a:lumOff val="25000"/>
                  </a:schemeClr>
                </a:solidFill>
                <a:latin typeface="Calibri" charset="0"/>
                <a:cs typeface="Calibri" charset="0"/>
              </a:rPr>
              <a:t>enhancing landscape value</a:t>
            </a:r>
            <a:endParaRPr lang="en-GB" sz="1600" dirty="0">
              <a:solidFill>
                <a:schemeClr val="tx1">
                  <a:lumMod val="75000"/>
                  <a:lumOff val="25000"/>
                </a:schemeClr>
              </a:solidFill>
              <a:latin typeface="Calibri" charset="0"/>
              <a:cs typeface="Calibri" charset="0"/>
            </a:endParaRPr>
          </a:p>
        </p:txBody>
      </p:sp>
      <p:sp>
        <p:nvSpPr>
          <p:cNvPr id="16" name="Rettangolo 11">
            <a:extLst>
              <a:ext uri="{FF2B5EF4-FFF2-40B4-BE49-F238E27FC236}">
                <a16:creationId xmlns:a16="http://schemas.microsoft.com/office/drawing/2014/main" id="{0F4534AA-1D95-4365-B631-DC672675D10B}"/>
              </a:ext>
            </a:extLst>
          </p:cNvPr>
          <p:cNvSpPr/>
          <p:nvPr/>
        </p:nvSpPr>
        <p:spPr>
          <a:xfrm>
            <a:off x="350884" y="1000719"/>
            <a:ext cx="9059815" cy="1200329"/>
          </a:xfrm>
          <a:prstGeom prst="rect">
            <a:avLst/>
          </a:prstGeom>
        </p:spPr>
        <p:txBody>
          <a:bodyPr wrap="square">
            <a:spAutoFit/>
          </a:bodyPr>
          <a:lstStyle/>
          <a:p>
            <a:r>
              <a:rPr lang="en-GB" sz="3600" dirty="0">
                <a:solidFill>
                  <a:srgbClr val="7BBF4A"/>
                </a:solidFill>
                <a:latin typeface="Calibri" charset="0"/>
                <a:cs typeface="Calibri" charset="0"/>
              </a:rPr>
              <a:t>Forest management as a strategy to adapt forest ecosystems to climate change</a:t>
            </a:r>
            <a:r>
              <a:rPr lang="es-ES" sz="3600" dirty="0">
                <a:solidFill>
                  <a:srgbClr val="7BBF4A"/>
                </a:solidFill>
                <a:latin typeface="Calibri" charset="0"/>
                <a:cs typeface="Calibri" charset="0"/>
              </a:rPr>
              <a:t> </a:t>
            </a:r>
            <a:endParaRPr lang="it-IT" sz="3600" dirty="0">
              <a:solidFill>
                <a:srgbClr val="7BBF4A"/>
              </a:solidFill>
              <a:latin typeface="Calibri" charset="0"/>
              <a:cs typeface="Calibri" charset="0"/>
            </a:endParaRPr>
          </a:p>
        </p:txBody>
      </p:sp>
      <p:sp>
        <p:nvSpPr>
          <p:cNvPr id="13" name="Rettangolo 12">
            <a:extLst>
              <a:ext uri="{FF2B5EF4-FFF2-40B4-BE49-F238E27FC236}">
                <a16:creationId xmlns:a16="http://schemas.microsoft.com/office/drawing/2014/main" id="{25BB51FA-78D4-45C4-B46F-24371323C6B4}"/>
              </a:ext>
            </a:extLst>
          </p:cNvPr>
          <p:cNvSpPr/>
          <p:nvPr/>
        </p:nvSpPr>
        <p:spPr>
          <a:xfrm>
            <a:off x="2476500" y="7157847"/>
            <a:ext cx="4572000" cy="1754326"/>
          </a:xfrm>
          <a:prstGeom prst="rect">
            <a:avLst/>
          </a:prstGeom>
        </p:spPr>
        <p:txBody>
          <a:bodyPr>
            <a:spAutoFit/>
          </a:bodyPr>
          <a:lstStyle/>
          <a:p>
            <a:r>
              <a:rPr lang="en-US" dirty="0"/>
              <a:t>This approach could be easily applied into productive areas, where the marketable forest products might result profitable enough to cope with the management costs, and the rests of the benefits can just be considered as additional. </a:t>
            </a:r>
            <a:endParaRPr lang="it-IT" dirty="0"/>
          </a:p>
        </p:txBody>
      </p:sp>
      <p:pic>
        <p:nvPicPr>
          <p:cNvPr id="15" name="Immagine 14">
            <a:extLst>
              <a:ext uri="{FF2B5EF4-FFF2-40B4-BE49-F238E27FC236}">
                <a16:creationId xmlns:a16="http://schemas.microsoft.com/office/drawing/2014/main" id="{90A0FFBD-EFCC-4023-84FD-F379E978A01C}"/>
              </a:ext>
            </a:extLst>
          </p:cNvPr>
          <p:cNvPicPr>
            <a:picLocks noChangeAspect="1"/>
          </p:cNvPicPr>
          <p:nvPr/>
        </p:nvPicPr>
        <p:blipFill rotWithShape="1">
          <a:blip r:embed="rId3"/>
          <a:srcRect l="9445" t="15185" r="10138" b="11728"/>
          <a:stretch/>
        </p:blipFill>
        <p:spPr>
          <a:xfrm>
            <a:off x="5137393" y="4579692"/>
            <a:ext cx="3847207" cy="1979570"/>
          </a:xfrm>
          <a:prstGeom prst="rect">
            <a:avLst/>
          </a:prstGeom>
        </p:spPr>
      </p:pic>
      <p:pic>
        <p:nvPicPr>
          <p:cNvPr id="19" name="Immagine 18">
            <a:extLst>
              <a:ext uri="{FF2B5EF4-FFF2-40B4-BE49-F238E27FC236}">
                <a16:creationId xmlns:a16="http://schemas.microsoft.com/office/drawing/2014/main" id="{5567F4F9-D64C-44C9-A281-396F115E2E4E}"/>
              </a:ext>
            </a:extLst>
          </p:cNvPr>
          <p:cNvPicPr>
            <a:picLocks noChangeAspect="1"/>
          </p:cNvPicPr>
          <p:nvPr/>
        </p:nvPicPr>
        <p:blipFill rotWithShape="1">
          <a:blip r:embed="rId4"/>
          <a:srcRect l="10001" t="9014" r="9721" b="11975"/>
          <a:stretch/>
        </p:blipFill>
        <p:spPr>
          <a:xfrm>
            <a:off x="5137393" y="2394795"/>
            <a:ext cx="3847207" cy="2068409"/>
          </a:xfrm>
          <a:prstGeom prst="rect">
            <a:avLst/>
          </a:prstGeom>
        </p:spPr>
      </p:pic>
      <p:pic>
        <p:nvPicPr>
          <p:cNvPr id="24" name="Segnaposto contenuto 3">
            <a:extLst>
              <a:ext uri="{FF2B5EF4-FFF2-40B4-BE49-F238E27FC236}">
                <a16:creationId xmlns:a16="http://schemas.microsoft.com/office/drawing/2014/main" id="{E3D1946C-4EF6-40B7-B1A6-BFB5290B7429}"/>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08888" y="126428"/>
            <a:ext cx="1500621" cy="710690"/>
          </a:xfrm>
          <a:prstGeom prst="rect">
            <a:avLst/>
          </a:prstGeom>
        </p:spPr>
      </p:pic>
      <p:pic>
        <p:nvPicPr>
          <p:cNvPr id="25" name="Immagine 24">
            <a:extLst>
              <a:ext uri="{FF2B5EF4-FFF2-40B4-BE49-F238E27FC236}">
                <a16:creationId xmlns:a16="http://schemas.microsoft.com/office/drawing/2014/main" id="{25666A0A-3AE9-40BD-8DC3-334DEB046F75}"/>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027311" y="159426"/>
            <a:ext cx="892653" cy="644693"/>
          </a:xfrm>
          <a:prstGeom prst="rect">
            <a:avLst/>
          </a:prstGeom>
        </p:spPr>
      </p:pic>
    </p:spTree>
    <p:extLst>
      <p:ext uri="{BB962C8B-B14F-4D97-AF65-F5344CB8AC3E}">
        <p14:creationId xmlns:p14="http://schemas.microsoft.com/office/powerpoint/2010/main" val="1413654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8">
            <a:extLst>
              <a:ext uri="{FF2B5EF4-FFF2-40B4-BE49-F238E27FC236}">
                <a16:creationId xmlns:a16="http://schemas.microsoft.com/office/drawing/2014/main" id="{F611A9E4-D31C-4AD9-891A-7A974700A5F8}"/>
              </a:ext>
            </a:extLst>
          </p:cNvPr>
          <p:cNvSpPr txBox="1">
            <a:spLocks noChangeArrowheads="1"/>
          </p:cNvSpPr>
          <p:nvPr/>
        </p:nvSpPr>
        <p:spPr>
          <a:xfrm>
            <a:off x="159806" y="1604747"/>
            <a:ext cx="4208994" cy="3523129"/>
          </a:xfrm>
          <a:prstGeom prst="rect">
            <a:avLst/>
          </a:prstGeom>
          <a:noFill/>
        </p:spPr>
        <p:txBody>
          <a:bodyPr vert="horz" lIns="417643" tIns="208822" rIns="417643" bIns="208822" numCol="1" spcCol="54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600" dirty="0">
                <a:solidFill>
                  <a:schemeClr val="tx1">
                    <a:lumMod val="75000"/>
                    <a:lumOff val="25000"/>
                  </a:schemeClr>
                </a:solidFill>
                <a:latin typeface="Calibri" charset="0"/>
                <a:cs typeface="Calibri" charset="0"/>
              </a:rPr>
              <a:t>Traditional forest management of semi-arid forests  non-profitable</a:t>
            </a:r>
          </a:p>
          <a:p>
            <a:pPr>
              <a:lnSpc>
                <a:spcPct val="150000"/>
              </a:lnSpc>
            </a:pPr>
            <a:r>
              <a:rPr lang="en-US" sz="1600" dirty="0">
                <a:solidFill>
                  <a:schemeClr val="tx1">
                    <a:lumMod val="75000"/>
                    <a:lumOff val="25000"/>
                  </a:schemeClr>
                </a:solidFill>
                <a:latin typeface="Calibri" charset="0"/>
                <a:cs typeface="Calibri" charset="0"/>
              </a:rPr>
              <a:t>Forest management for water yield </a:t>
            </a:r>
            <a:r>
              <a:rPr lang="en-US" sz="1600" b="1" dirty="0">
                <a:solidFill>
                  <a:schemeClr val="tx1">
                    <a:lumMod val="75000"/>
                    <a:lumOff val="25000"/>
                  </a:schemeClr>
                </a:solidFill>
                <a:latin typeface="Calibri" charset="0"/>
                <a:cs typeface="Calibri" charset="0"/>
              </a:rPr>
              <a:t>increases water availability </a:t>
            </a:r>
            <a:r>
              <a:rPr lang="en-US" sz="1600" dirty="0">
                <a:solidFill>
                  <a:schemeClr val="tx1">
                    <a:lumMod val="75000"/>
                    <a:lumOff val="25000"/>
                  </a:schemeClr>
                </a:solidFill>
                <a:latin typeface="Calibri" charset="0"/>
                <a:cs typeface="Calibri" charset="0"/>
              </a:rPr>
              <a:t>, but not enough to be viable</a:t>
            </a:r>
          </a:p>
          <a:p>
            <a:pPr>
              <a:lnSpc>
                <a:spcPct val="150000"/>
              </a:lnSpc>
            </a:pPr>
            <a:r>
              <a:rPr lang="en-US" sz="1600" dirty="0">
                <a:solidFill>
                  <a:schemeClr val="tx1">
                    <a:lumMod val="75000"/>
                    <a:lumOff val="25000"/>
                  </a:schemeClr>
                </a:solidFill>
                <a:latin typeface="Calibri" charset="0"/>
                <a:cs typeface="Calibri" charset="0"/>
              </a:rPr>
              <a:t>Including biomass and fire risk and propagation reduction </a:t>
            </a:r>
            <a:r>
              <a:rPr lang="en-US" sz="1600" b="1" dirty="0">
                <a:solidFill>
                  <a:schemeClr val="tx1">
                    <a:lumMod val="75000"/>
                    <a:lumOff val="25000"/>
                  </a:schemeClr>
                </a:solidFill>
                <a:latin typeface="Calibri" charset="0"/>
                <a:cs typeface="Calibri" charset="0"/>
              </a:rPr>
              <a:t>increases benefit/cost ratio</a:t>
            </a:r>
          </a:p>
          <a:p>
            <a:pPr>
              <a:lnSpc>
                <a:spcPct val="150000"/>
              </a:lnSpc>
            </a:pPr>
            <a:r>
              <a:rPr lang="en-US" sz="1600" dirty="0">
                <a:solidFill>
                  <a:schemeClr val="tx1">
                    <a:lumMod val="75000"/>
                    <a:lumOff val="25000"/>
                  </a:schemeClr>
                </a:solidFill>
                <a:latin typeface="Calibri" charset="0"/>
                <a:cs typeface="Calibri" charset="0"/>
              </a:rPr>
              <a:t>The management should be </a:t>
            </a:r>
            <a:r>
              <a:rPr lang="en-US" sz="1600" b="1" dirty="0">
                <a:solidFill>
                  <a:schemeClr val="tx1">
                    <a:lumMod val="75000"/>
                    <a:lumOff val="25000"/>
                  </a:schemeClr>
                </a:solidFill>
                <a:latin typeface="Calibri" charset="0"/>
                <a:cs typeface="Calibri" charset="0"/>
              </a:rPr>
              <a:t>multicriteria</a:t>
            </a:r>
            <a:r>
              <a:rPr lang="en-US" sz="1600" dirty="0">
                <a:solidFill>
                  <a:schemeClr val="tx1">
                    <a:lumMod val="75000"/>
                    <a:lumOff val="25000"/>
                  </a:schemeClr>
                </a:solidFill>
                <a:latin typeface="Calibri" charset="0"/>
                <a:cs typeface="Calibri" charset="0"/>
              </a:rPr>
              <a:t> and at </a:t>
            </a:r>
            <a:r>
              <a:rPr lang="en-US" sz="1600" b="1" dirty="0">
                <a:solidFill>
                  <a:schemeClr val="tx1">
                    <a:lumMod val="75000"/>
                    <a:lumOff val="25000"/>
                  </a:schemeClr>
                </a:solidFill>
                <a:latin typeface="Calibri" charset="0"/>
                <a:cs typeface="Calibri" charset="0"/>
              </a:rPr>
              <a:t>catchment scale </a:t>
            </a:r>
            <a:r>
              <a:rPr lang="en-US" sz="1600" dirty="0">
                <a:solidFill>
                  <a:schemeClr val="tx1">
                    <a:lumMod val="75000"/>
                    <a:lumOff val="25000"/>
                  </a:schemeClr>
                </a:solidFill>
                <a:latin typeface="Calibri" charset="0"/>
                <a:cs typeface="Calibri" charset="0"/>
              </a:rPr>
              <a:t>to maximize the benefits</a:t>
            </a:r>
          </a:p>
          <a:p>
            <a:pPr marL="0" indent="0">
              <a:lnSpc>
                <a:spcPct val="150000"/>
              </a:lnSpc>
              <a:buNone/>
            </a:pPr>
            <a:endParaRPr lang="en-GB" sz="1600" dirty="0">
              <a:solidFill>
                <a:schemeClr val="tx1">
                  <a:lumMod val="75000"/>
                  <a:lumOff val="25000"/>
                </a:schemeClr>
              </a:solidFill>
              <a:latin typeface="Calibri" charset="0"/>
              <a:cs typeface="Calibri" charset="0"/>
            </a:endParaRPr>
          </a:p>
        </p:txBody>
      </p:sp>
      <p:sp>
        <p:nvSpPr>
          <p:cNvPr id="16" name="Rettangolo 11">
            <a:extLst>
              <a:ext uri="{FF2B5EF4-FFF2-40B4-BE49-F238E27FC236}">
                <a16:creationId xmlns:a16="http://schemas.microsoft.com/office/drawing/2014/main" id="{0F4534AA-1D95-4365-B631-DC672675D10B}"/>
              </a:ext>
            </a:extLst>
          </p:cNvPr>
          <p:cNvSpPr/>
          <p:nvPr/>
        </p:nvSpPr>
        <p:spPr>
          <a:xfrm>
            <a:off x="398795" y="1000789"/>
            <a:ext cx="8678002" cy="584775"/>
          </a:xfrm>
          <a:prstGeom prst="rect">
            <a:avLst/>
          </a:prstGeom>
        </p:spPr>
        <p:txBody>
          <a:bodyPr wrap="square">
            <a:spAutoFit/>
          </a:bodyPr>
          <a:lstStyle/>
          <a:p>
            <a:r>
              <a:rPr lang="en-US" sz="3200" dirty="0">
                <a:solidFill>
                  <a:srgbClr val="7BBF4A"/>
                </a:solidFill>
                <a:latin typeface="Calibri" charset="0"/>
                <a:cs typeface="Calibri" charset="0"/>
              </a:rPr>
              <a:t>Integrated approach to water fire and  biomass</a:t>
            </a:r>
            <a:endParaRPr lang="it-IT" sz="3200" dirty="0">
              <a:solidFill>
                <a:srgbClr val="7BBF4A"/>
              </a:solidFill>
              <a:latin typeface="Calibri" charset="0"/>
              <a:cs typeface="Calibri" charset="0"/>
            </a:endParaRPr>
          </a:p>
        </p:txBody>
      </p:sp>
      <p:pic>
        <p:nvPicPr>
          <p:cNvPr id="3" name="Immagine 2">
            <a:extLst>
              <a:ext uri="{FF2B5EF4-FFF2-40B4-BE49-F238E27FC236}">
                <a16:creationId xmlns:a16="http://schemas.microsoft.com/office/drawing/2014/main" id="{B0B74C8A-0699-4023-8E5F-6EACFB926FF0}"/>
              </a:ext>
            </a:extLst>
          </p:cNvPr>
          <p:cNvPicPr>
            <a:picLocks noChangeAspect="1"/>
          </p:cNvPicPr>
          <p:nvPr/>
        </p:nvPicPr>
        <p:blipFill rotWithShape="1">
          <a:blip r:embed="rId3"/>
          <a:srcRect l="26389" t="23086" r="27916" b="35432"/>
          <a:stretch/>
        </p:blipFill>
        <p:spPr>
          <a:xfrm>
            <a:off x="5016500" y="1713000"/>
            <a:ext cx="3795908" cy="1938336"/>
          </a:xfrm>
          <a:prstGeom prst="rect">
            <a:avLst/>
          </a:prstGeom>
        </p:spPr>
      </p:pic>
      <p:sp>
        <p:nvSpPr>
          <p:cNvPr id="5" name="Rettangolo 4">
            <a:extLst>
              <a:ext uri="{FF2B5EF4-FFF2-40B4-BE49-F238E27FC236}">
                <a16:creationId xmlns:a16="http://schemas.microsoft.com/office/drawing/2014/main" id="{F44D50C6-A5DE-47DD-9E1C-050EEA98B781}"/>
              </a:ext>
            </a:extLst>
          </p:cNvPr>
          <p:cNvSpPr/>
          <p:nvPr/>
        </p:nvSpPr>
        <p:spPr>
          <a:xfrm>
            <a:off x="5016500" y="6532256"/>
            <a:ext cx="4572000" cy="246221"/>
          </a:xfrm>
          <a:prstGeom prst="rect">
            <a:avLst/>
          </a:prstGeom>
        </p:spPr>
        <p:txBody>
          <a:bodyPr>
            <a:spAutoFit/>
          </a:bodyPr>
          <a:lstStyle/>
          <a:p>
            <a:r>
              <a:rPr lang="it-IT" sz="1000" dirty="0" err="1"/>
              <a:t>Source:www.sciencedirect.com</a:t>
            </a:r>
            <a:r>
              <a:rPr lang="it-IT" sz="1000" dirty="0"/>
              <a:t>/science/article/pii/S0301479718312131</a:t>
            </a:r>
          </a:p>
        </p:txBody>
      </p:sp>
      <p:pic>
        <p:nvPicPr>
          <p:cNvPr id="14" name="Imagen 3">
            <a:extLst>
              <a:ext uri="{FF2B5EF4-FFF2-40B4-BE49-F238E27FC236}">
                <a16:creationId xmlns:a16="http://schemas.microsoft.com/office/drawing/2014/main" id="{01EA63CE-1B4D-456C-B5C0-95FDABB280F9}"/>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r="5950"/>
          <a:stretch/>
        </p:blipFill>
        <p:spPr>
          <a:xfrm>
            <a:off x="6083301" y="3772283"/>
            <a:ext cx="1727200" cy="2595492"/>
          </a:xfrm>
          <a:prstGeom prst="rect">
            <a:avLst/>
          </a:prstGeom>
        </p:spPr>
      </p:pic>
      <p:pic>
        <p:nvPicPr>
          <p:cNvPr id="18" name="Segnaposto contenuto 3">
            <a:extLst>
              <a:ext uri="{FF2B5EF4-FFF2-40B4-BE49-F238E27FC236}">
                <a16:creationId xmlns:a16="http://schemas.microsoft.com/office/drawing/2014/main" id="{34934BBE-E440-494D-AFC0-5DDCEE9B65C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08888" y="126428"/>
            <a:ext cx="1500621" cy="710690"/>
          </a:xfrm>
          <a:prstGeom prst="rect">
            <a:avLst/>
          </a:prstGeom>
        </p:spPr>
      </p:pic>
      <p:pic>
        <p:nvPicPr>
          <p:cNvPr id="19" name="Immagine 18">
            <a:extLst>
              <a:ext uri="{FF2B5EF4-FFF2-40B4-BE49-F238E27FC236}">
                <a16:creationId xmlns:a16="http://schemas.microsoft.com/office/drawing/2014/main" id="{BFCB8959-6639-41B5-B9AC-E1BC4F133B1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027311" y="159426"/>
            <a:ext cx="892653" cy="644693"/>
          </a:xfrm>
          <a:prstGeom prst="rect">
            <a:avLst/>
          </a:prstGeom>
        </p:spPr>
      </p:pic>
    </p:spTree>
    <p:extLst>
      <p:ext uri="{BB962C8B-B14F-4D97-AF65-F5344CB8AC3E}">
        <p14:creationId xmlns:p14="http://schemas.microsoft.com/office/powerpoint/2010/main" val="2475117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tangolo 11">
            <a:extLst>
              <a:ext uri="{FF2B5EF4-FFF2-40B4-BE49-F238E27FC236}">
                <a16:creationId xmlns:a16="http://schemas.microsoft.com/office/drawing/2014/main" id="{0F4534AA-1D95-4365-B631-DC672675D10B}"/>
              </a:ext>
            </a:extLst>
          </p:cNvPr>
          <p:cNvSpPr/>
          <p:nvPr/>
        </p:nvSpPr>
        <p:spPr>
          <a:xfrm>
            <a:off x="209139" y="1075917"/>
            <a:ext cx="6278790" cy="584775"/>
          </a:xfrm>
          <a:prstGeom prst="rect">
            <a:avLst/>
          </a:prstGeom>
        </p:spPr>
        <p:txBody>
          <a:bodyPr wrap="square">
            <a:spAutoFit/>
          </a:bodyPr>
          <a:lstStyle/>
          <a:p>
            <a:r>
              <a:rPr lang="it-IT" sz="3200" b="1" dirty="0">
                <a:solidFill>
                  <a:srgbClr val="7BBF4A"/>
                </a:solidFill>
                <a:latin typeface="Calibri" charset="0"/>
                <a:cs typeface="Calibri" charset="0"/>
              </a:rPr>
              <a:t>Three study </a:t>
            </a:r>
            <a:r>
              <a:rPr lang="it-IT" sz="3200" b="1" dirty="0" err="1">
                <a:solidFill>
                  <a:srgbClr val="7BBF4A"/>
                </a:solidFill>
                <a:latin typeface="Calibri" charset="0"/>
                <a:cs typeface="Calibri" charset="0"/>
              </a:rPr>
              <a:t>sites</a:t>
            </a:r>
            <a:r>
              <a:rPr lang="it-IT" sz="3200" b="1" dirty="0">
                <a:solidFill>
                  <a:srgbClr val="7BBF4A"/>
                </a:solidFill>
                <a:latin typeface="Calibri" charset="0"/>
                <a:cs typeface="Calibri" charset="0"/>
              </a:rPr>
              <a:t> </a:t>
            </a:r>
          </a:p>
        </p:txBody>
      </p:sp>
      <p:sp>
        <p:nvSpPr>
          <p:cNvPr id="15" name="Rettangolo 14">
            <a:extLst>
              <a:ext uri="{FF2B5EF4-FFF2-40B4-BE49-F238E27FC236}">
                <a16:creationId xmlns:a16="http://schemas.microsoft.com/office/drawing/2014/main" id="{23150238-4053-4FF7-A478-92871CF4F496}"/>
              </a:ext>
            </a:extLst>
          </p:cNvPr>
          <p:cNvSpPr/>
          <p:nvPr/>
        </p:nvSpPr>
        <p:spPr>
          <a:xfrm>
            <a:off x="209139" y="2088020"/>
            <a:ext cx="5340500" cy="1384995"/>
          </a:xfrm>
          <a:prstGeom prst="rect">
            <a:avLst/>
          </a:prstGeom>
        </p:spPr>
        <p:txBody>
          <a:bodyPr wrap="square">
            <a:spAutoFit/>
          </a:bodyPr>
          <a:lstStyle/>
          <a:p>
            <a:r>
              <a:rPr lang="en-GB" sz="2000" b="1" dirty="0">
                <a:solidFill>
                  <a:srgbClr val="92D050"/>
                </a:solidFill>
              </a:rPr>
              <a:t>Spain</a:t>
            </a:r>
          </a:p>
          <a:p>
            <a:pPr marL="285750" indent="-285750">
              <a:buFont typeface="Arial" panose="020B0604020202020204" pitchFamily="34" charset="0"/>
              <a:buChar char="•"/>
            </a:pPr>
            <a:r>
              <a:rPr lang="en-GB" sz="1600" dirty="0" err="1">
                <a:solidFill>
                  <a:schemeClr val="tx1">
                    <a:lumMod val="75000"/>
                    <a:lumOff val="25000"/>
                  </a:schemeClr>
                </a:solidFill>
                <a:latin typeface="Calibri" charset="0"/>
                <a:cs typeface="Calibri" charset="0"/>
              </a:rPr>
              <a:t>Carraixet</a:t>
            </a:r>
            <a:r>
              <a:rPr lang="en-GB" sz="1600" dirty="0">
                <a:solidFill>
                  <a:schemeClr val="tx1">
                    <a:lumMod val="75000"/>
                    <a:lumOff val="25000"/>
                  </a:schemeClr>
                </a:solidFill>
                <a:latin typeface="Calibri" charset="0"/>
                <a:cs typeface="Calibri" charset="0"/>
              </a:rPr>
              <a:t>  catchment in Natural Park La Sierra </a:t>
            </a:r>
            <a:r>
              <a:rPr lang="en-GB" sz="1600" dirty="0" err="1">
                <a:solidFill>
                  <a:schemeClr val="tx1">
                    <a:lumMod val="75000"/>
                    <a:lumOff val="25000"/>
                  </a:schemeClr>
                </a:solidFill>
                <a:latin typeface="Calibri" charset="0"/>
                <a:cs typeface="Calibri" charset="0"/>
              </a:rPr>
              <a:t>Calderona</a:t>
            </a:r>
            <a:r>
              <a:rPr lang="en-GB" sz="1600" dirty="0">
                <a:solidFill>
                  <a:schemeClr val="tx1">
                    <a:lumMod val="75000"/>
                    <a:lumOff val="25000"/>
                  </a:schemeClr>
                </a:solidFill>
                <a:latin typeface="Calibri" charset="0"/>
                <a:cs typeface="Calibri" charset="0"/>
              </a:rPr>
              <a:t> (Valencia)</a:t>
            </a:r>
          </a:p>
          <a:p>
            <a:pPr marL="285750" indent="-285750">
              <a:buFont typeface="Arial" panose="020B0604020202020204" pitchFamily="34" charset="0"/>
              <a:buChar char="•"/>
            </a:pPr>
            <a:r>
              <a:rPr lang="en-GB" sz="1600" dirty="0">
                <a:solidFill>
                  <a:schemeClr val="tx1">
                    <a:lumMod val="75000"/>
                    <a:lumOff val="25000"/>
                  </a:schemeClr>
                </a:solidFill>
                <a:latin typeface="Calibri" charset="0"/>
                <a:cs typeface="Calibri" charset="0"/>
              </a:rPr>
              <a:t>Aleppo pine post-fire regeneration stands monitored for water yield, fire risk, and biomass production</a:t>
            </a:r>
            <a:endParaRPr lang="it-IT" dirty="0"/>
          </a:p>
        </p:txBody>
      </p:sp>
      <p:pic>
        <p:nvPicPr>
          <p:cNvPr id="26" name="Picture 4">
            <a:extLst>
              <a:ext uri="{FF2B5EF4-FFF2-40B4-BE49-F238E27FC236}">
                <a16:creationId xmlns:a16="http://schemas.microsoft.com/office/drawing/2014/main" id="{84D61050-1EB0-41BE-B82E-F2737DF2185D}"/>
              </a:ext>
            </a:extLst>
          </p:cNvPr>
          <p:cNvPicPr>
            <a:picLocks noChangeAspect="1"/>
          </p:cNvPicPr>
          <p:nvPr/>
        </p:nvPicPr>
        <p:blipFill>
          <a:blip r:embed="rId3"/>
          <a:stretch>
            <a:fillRect/>
          </a:stretch>
        </p:blipFill>
        <p:spPr>
          <a:xfrm>
            <a:off x="6229551" y="4877837"/>
            <a:ext cx="2464491" cy="1718228"/>
          </a:xfrm>
          <a:prstGeom prst="rect">
            <a:avLst/>
          </a:prstGeom>
        </p:spPr>
      </p:pic>
      <p:sp>
        <p:nvSpPr>
          <p:cNvPr id="28" name="Rettangolo 27">
            <a:extLst>
              <a:ext uri="{FF2B5EF4-FFF2-40B4-BE49-F238E27FC236}">
                <a16:creationId xmlns:a16="http://schemas.microsoft.com/office/drawing/2014/main" id="{9A8A7234-28BA-4B52-9FA8-950BEECEAD67}"/>
              </a:ext>
            </a:extLst>
          </p:cNvPr>
          <p:cNvSpPr/>
          <p:nvPr/>
        </p:nvSpPr>
        <p:spPr>
          <a:xfrm>
            <a:off x="241791" y="3719236"/>
            <a:ext cx="5441578" cy="1908215"/>
          </a:xfrm>
          <a:prstGeom prst="rect">
            <a:avLst/>
          </a:prstGeom>
        </p:spPr>
        <p:txBody>
          <a:bodyPr wrap="square">
            <a:spAutoFit/>
          </a:bodyPr>
          <a:lstStyle/>
          <a:p>
            <a:r>
              <a:rPr lang="it-IT" sz="2000" b="1" dirty="0">
                <a:solidFill>
                  <a:srgbClr val="92D050"/>
                </a:solidFill>
              </a:rPr>
              <a:t>Germany</a:t>
            </a:r>
            <a:r>
              <a:rPr lang="it-IT" sz="2000" dirty="0">
                <a:solidFill>
                  <a:srgbClr val="92D050"/>
                </a:solidFill>
              </a:rPr>
              <a:t> </a:t>
            </a:r>
          </a:p>
          <a:p>
            <a:pPr marL="285750" indent="-285750">
              <a:buFont typeface="Arial" panose="020B0604020202020204" pitchFamily="34" charset="0"/>
              <a:buChar char="•"/>
            </a:pPr>
            <a:r>
              <a:rPr lang="it-IT" sz="1600" dirty="0" err="1">
                <a:solidFill>
                  <a:schemeClr val="tx1">
                    <a:lumMod val="75000"/>
                    <a:lumOff val="25000"/>
                  </a:schemeClr>
                </a:solidFill>
                <a:latin typeface="Calibri" charset="0"/>
                <a:cs typeface="Calibri" charset="0"/>
              </a:rPr>
              <a:t>Wüstebach</a:t>
            </a:r>
            <a:r>
              <a:rPr lang="it-IT" sz="1600" dirty="0">
                <a:solidFill>
                  <a:schemeClr val="tx1">
                    <a:lumMod val="75000"/>
                    <a:lumOff val="25000"/>
                  </a:schemeClr>
                </a:solidFill>
                <a:latin typeface="Calibri" charset="0"/>
                <a:cs typeface="Calibri" charset="0"/>
              </a:rPr>
              <a:t> </a:t>
            </a:r>
            <a:r>
              <a:rPr lang="it-IT" sz="1600" dirty="0" err="1">
                <a:solidFill>
                  <a:schemeClr val="tx1">
                    <a:lumMod val="75000"/>
                    <a:lumOff val="25000"/>
                  </a:schemeClr>
                </a:solidFill>
                <a:latin typeface="Calibri" charset="0"/>
                <a:cs typeface="Calibri" charset="0"/>
              </a:rPr>
              <a:t>catchment</a:t>
            </a:r>
            <a:r>
              <a:rPr lang="it-IT" sz="1600" dirty="0">
                <a:solidFill>
                  <a:schemeClr val="tx1">
                    <a:lumMod val="75000"/>
                    <a:lumOff val="25000"/>
                  </a:schemeClr>
                </a:solidFill>
                <a:latin typeface="Calibri" charset="0"/>
                <a:cs typeface="Calibri" charset="0"/>
              </a:rPr>
              <a:t> in </a:t>
            </a:r>
            <a:r>
              <a:rPr lang="it-IT" sz="1600" dirty="0" err="1">
                <a:solidFill>
                  <a:schemeClr val="tx1">
                    <a:lumMod val="75000"/>
                    <a:lumOff val="25000"/>
                  </a:schemeClr>
                </a:solidFill>
                <a:latin typeface="Calibri" charset="0"/>
                <a:cs typeface="Calibri" charset="0"/>
              </a:rPr>
              <a:t>Eifel</a:t>
            </a:r>
            <a:r>
              <a:rPr lang="it-IT" sz="1600" dirty="0">
                <a:solidFill>
                  <a:schemeClr val="tx1">
                    <a:lumMod val="75000"/>
                    <a:lumOff val="25000"/>
                  </a:schemeClr>
                </a:solidFill>
                <a:latin typeface="Calibri" charset="0"/>
                <a:cs typeface="Calibri" charset="0"/>
              </a:rPr>
              <a:t> National Park NW Germany</a:t>
            </a:r>
          </a:p>
          <a:p>
            <a:pPr marL="285750" indent="-285750">
              <a:buFont typeface="Arial" panose="020B0604020202020204" pitchFamily="34" charset="0"/>
              <a:buChar char="•"/>
            </a:pPr>
            <a:r>
              <a:rPr lang="en-US" sz="1600" dirty="0">
                <a:solidFill>
                  <a:schemeClr val="tx1">
                    <a:lumMod val="75000"/>
                    <a:lumOff val="25000"/>
                  </a:schemeClr>
                </a:solidFill>
                <a:latin typeface="Calibri" charset="0"/>
                <a:cs typeface="Calibri" charset="0"/>
              </a:rPr>
              <a:t>Norway Spruce and Beech</a:t>
            </a:r>
          </a:p>
          <a:p>
            <a:pPr marL="285750" indent="-285750">
              <a:buFont typeface="Arial" panose="020B0604020202020204" pitchFamily="34" charset="0"/>
              <a:buChar char="•"/>
            </a:pPr>
            <a:r>
              <a:rPr lang="en-US" sz="1600" dirty="0">
                <a:solidFill>
                  <a:schemeClr val="tx1">
                    <a:lumMod val="75000"/>
                    <a:lumOff val="25000"/>
                  </a:schemeClr>
                </a:solidFill>
                <a:latin typeface="Calibri" charset="0"/>
                <a:cs typeface="Calibri" charset="0"/>
              </a:rPr>
              <a:t>Hydrology , part of </a:t>
            </a:r>
            <a:r>
              <a:rPr lang="en-US" sz="1600" dirty="0" err="1">
                <a:solidFill>
                  <a:schemeClr val="tx1">
                    <a:lumMod val="75000"/>
                    <a:lumOff val="25000"/>
                  </a:schemeClr>
                </a:solidFill>
                <a:latin typeface="Calibri" charset="0"/>
                <a:cs typeface="Calibri" charset="0"/>
              </a:rPr>
              <a:t>Tereno</a:t>
            </a:r>
            <a:r>
              <a:rPr lang="en-US" sz="1600" dirty="0">
                <a:solidFill>
                  <a:schemeClr val="tx1">
                    <a:lumMod val="75000"/>
                    <a:lumOff val="25000"/>
                  </a:schemeClr>
                </a:solidFill>
                <a:latin typeface="Calibri" charset="0"/>
                <a:cs typeface="Calibri" charset="0"/>
              </a:rPr>
              <a:t> network of terrestrial observatories and study on ecosystem effects of deforestation </a:t>
            </a:r>
          </a:p>
          <a:p>
            <a:endParaRPr lang="en-US" dirty="0"/>
          </a:p>
        </p:txBody>
      </p:sp>
      <p:sp>
        <p:nvSpPr>
          <p:cNvPr id="30" name="Rettangolo 29">
            <a:extLst>
              <a:ext uri="{FF2B5EF4-FFF2-40B4-BE49-F238E27FC236}">
                <a16:creationId xmlns:a16="http://schemas.microsoft.com/office/drawing/2014/main" id="{1F013A7A-ECB8-4484-903E-DF7C7A198A92}"/>
              </a:ext>
            </a:extLst>
          </p:cNvPr>
          <p:cNvSpPr/>
          <p:nvPr/>
        </p:nvSpPr>
        <p:spPr>
          <a:xfrm>
            <a:off x="299352" y="5350452"/>
            <a:ext cx="5778901" cy="1138773"/>
          </a:xfrm>
          <a:prstGeom prst="rect">
            <a:avLst/>
          </a:prstGeom>
        </p:spPr>
        <p:txBody>
          <a:bodyPr wrap="square">
            <a:spAutoFit/>
          </a:bodyPr>
          <a:lstStyle/>
          <a:p>
            <a:r>
              <a:rPr lang="it-IT" sz="2000" b="1" dirty="0">
                <a:solidFill>
                  <a:srgbClr val="92D050"/>
                </a:solidFill>
              </a:rPr>
              <a:t>Portugal</a:t>
            </a:r>
          </a:p>
          <a:p>
            <a:pPr marL="285750" indent="-285750">
              <a:buFont typeface="Arial" panose="020B0604020202020204" pitchFamily="34" charset="0"/>
              <a:buChar char="•"/>
            </a:pPr>
            <a:r>
              <a:rPr lang="it-IT" sz="1600" dirty="0">
                <a:solidFill>
                  <a:schemeClr val="tx1">
                    <a:lumMod val="75000"/>
                    <a:lumOff val="25000"/>
                  </a:schemeClr>
                </a:solidFill>
                <a:latin typeface="Calibri" charset="0"/>
                <a:cs typeface="Calibri" charset="0"/>
              </a:rPr>
              <a:t>Basin of </a:t>
            </a:r>
            <a:r>
              <a:rPr lang="it-IT" sz="1600" dirty="0" err="1">
                <a:solidFill>
                  <a:schemeClr val="tx1">
                    <a:lumMod val="75000"/>
                    <a:lumOff val="25000"/>
                  </a:schemeClr>
                </a:solidFill>
                <a:latin typeface="Calibri" charset="0"/>
                <a:cs typeface="Calibri" charset="0"/>
              </a:rPr>
              <a:t>Arouce</a:t>
            </a:r>
            <a:r>
              <a:rPr lang="it-IT" sz="1600" dirty="0">
                <a:solidFill>
                  <a:schemeClr val="tx1">
                    <a:lumMod val="75000"/>
                    <a:lumOff val="25000"/>
                  </a:schemeClr>
                </a:solidFill>
                <a:latin typeface="Calibri" charset="0"/>
                <a:cs typeface="Calibri" charset="0"/>
              </a:rPr>
              <a:t> </a:t>
            </a:r>
            <a:r>
              <a:rPr lang="it-IT" sz="1600" dirty="0" err="1">
                <a:solidFill>
                  <a:schemeClr val="tx1">
                    <a:lumMod val="75000"/>
                    <a:lumOff val="25000"/>
                  </a:schemeClr>
                </a:solidFill>
                <a:latin typeface="Calibri" charset="0"/>
                <a:cs typeface="Calibri" charset="0"/>
              </a:rPr>
              <a:t>river</a:t>
            </a:r>
            <a:r>
              <a:rPr lang="it-IT" sz="1600" dirty="0">
                <a:solidFill>
                  <a:schemeClr val="tx1">
                    <a:lumMod val="75000"/>
                    <a:lumOff val="25000"/>
                  </a:schemeClr>
                </a:solidFill>
                <a:latin typeface="Calibri" charset="0"/>
                <a:cs typeface="Calibri" charset="0"/>
              </a:rPr>
              <a:t> </a:t>
            </a:r>
          </a:p>
          <a:p>
            <a:pPr marL="285750" indent="-285750">
              <a:buFont typeface="Arial" panose="020B0604020202020204" pitchFamily="34" charset="0"/>
              <a:buChar char="•"/>
            </a:pPr>
            <a:r>
              <a:rPr lang="en-US" sz="1600" dirty="0">
                <a:solidFill>
                  <a:schemeClr val="tx1">
                    <a:lumMod val="75000"/>
                    <a:lumOff val="25000"/>
                  </a:schemeClr>
                </a:solidFill>
                <a:latin typeface="Calibri" charset="0"/>
                <a:cs typeface="Calibri" charset="0"/>
              </a:rPr>
              <a:t>Oak, laurel, willow</a:t>
            </a:r>
          </a:p>
          <a:p>
            <a:pPr marL="285750" indent="-285750">
              <a:buFont typeface="Arial" panose="020B0604020202020204" pitchFamily="34" charset="0"/>
              <a:buChar char="•"/>
            </a:pPr>
            <a:r>
              <a:rPr lang="en-US" sz="1600" dirty="0">
                <a:solidFill>
                  <a:schemeClr val="tx1">
                    <a:lumMod val="75000"/>
                    <a:lumOff val="25000"/>
                  </a:schemeClr>
                </a:solidFill>
                <a:latin typeface="Calibri" charset="0"/>
                <a:cs typeface="Calibri" charset="0"/>
              </a:rPr>
              <a:t>Fire risk studies</a:t>
            </a:r>
          </a:p>
        </p:txBody>
      </p:sp>
      <p:pic>
        <p:nvPicPr>
          <p:cNvPr id="31" name="Immagine 30">
            <a:extLst>
              <a:ext uri="{FF2B5EF4-FFF2-40B4-BE49-F238E27FC236}">
                <a16:creationId xmlns:a16="http://schemas.microsoft.com/office/drawing/2014/main" id="{4614CDCB-48BF-40BF-B4CD-C3210FDE2D8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801389" y="261935"/>
            <a:ext cx="892653" cy="644693"/>
          </a:xfrm>
          <a:prstGeom prst="rect">
            <a:avLst/>
          </a:prstGeom>
        </p:spPr>
      </p:pic>
      <p:pic>
        <p:nvPicPr>
          <p:cNvPr id="35" name="Immagine 34">
            <a:extLst>
              <a:ext uri="{FF2B5EF4-FFF2-40B4-BE49-F238E27FC236}">
                <a16:creationId xmlns:a16="http://schemas.microsoft.com/office/drawing/2014/main" id="{7C3E6DF1-6A4A-443F-8D21-7E4F6DA618E5}"/>
              </a:ext>
            </a:extLst>
          </p:cNvPr>
          <p:cNvPicPr>
            <a:picLocks noChangeAspect="1"/>
          </p:cNvPicPr>
          <p:nvPr/>
        </p:nvPicPr>
        <p:blipFill rotWithShape="1">
          <a:blip r:embed="rId5"/>
          <a:srcRect l="12504" t="7856" r="18232" b="10247"/>
          <a:stretch/>
        </p:blipFill>
        <p:spPr>
          <a:xfrm>
            <a:off x="6229552" y="1064425"/>
            <a:ext cx="2473288" cy="1689326"/>
          </a:xfrm>
          <a:prstGeom prst="rect">
            <a:avLst/>
          </a:prstGeom>
        </p:spPr>
      </p:pic>
      <p:pic>
        <p:nvPicPr>
          <p:cNvPr id="36" name="Immagine 35">
            <a:extLst>
              <a:ext uri="{FF2B5EF4-FFF2-40B4-BE49-F238E27FC236}">
                <a16:creationId xmlns:a16="http://schemas.microsoft.com/office/drawing/2014/main" id="{7DC114B7-1A82-4557-9114-1123A9207946}"/>
              </a:ext>
            </a:extLst>
          </p:cNvPr>
          <p:cNvPicPr>
            <a:picLocks noChangeAspect="1"/>
          </p:cNvPicPr>
          <p:nvPr/>
        </p:nvPicPr>
        <p:blipFill rotWithShape="1">
          <a:blip r:embed="rId6"/>
          <a:srcRect l="19444" t="7856" r="20000" b="12643"/>
          <a:stretch/>
        </p:blipFill>
        <p:spPr>
          <a:xfrm>
            <a:off x="6229551" y="2934857"/>
            <a:ext cx="2473289" cy="1826481"/>
          </a:xfrm>
          <a:prstGeom prst="rect">
            <a:avLst/>
          </a:prstGeom>
        </p:spPr>
      </p:pic>
      <p:pic>
        <p:nvPicPr>
          <p:cNvPr id="37" name="Segnaposto contenuto 3">
            <a:extLst>
              <a:ext uri="{FF2B5EF4-FFF2-40B4-BE49-F238E27FC236}">
                <a16:creationId xmlns:a16="http://schemas.microsoft.com/office/drawing/2014/main" id="{D897AAB6-B12D-4E96-9A1E-70854EC687AF}"/>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08888" y="126428"/>
            <a:ext cx="1500621" cy="710690"/>
          </a:xfrm>
          <a:prstGeom prst="rect">
            <a:avLst/>
          </a:prstGeom>
        </p:spPr>
      </p:pic>
    </p:spTree>
    <p:extLst>
      <p:ext uri="{BB962C8B-B14F-4D97-AF65-F5344CB8AC3E}">
        <p14:creationId xmlns:p14="http://schemas.microsoft.com/office/powerpoint/2010/main" val="1948950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tangolo 11">
            <a:extLst>
              <a:ext uri="{FF2B5EF4-FFF2-40B4-BE49-F238E27FC236}">
                <a16:creationId xmlns:a16="http://schemas.microsoft.com/office/drawing/2014/main" id="{0F4534AA-1D95-4365-B631-DC672675D10B}"/>
              </a:ext>
            </a:extLst>
          </p:cNvPr>
          <p:cNvSpPr/>
          <p:nvPr/>
        </p:nvSpPr>
        <p:spPr>
          <a:xfrm>
            <a:off x="209139" y="1075917"/>
            <a:ext cx="9096786" cy="584775"/>
          </a:xfrm>
          <a:prstGeom prst="rect">
            <a:avLst/>
          </a:prstGeom>
        </p:spPr>
        <p:txBody>
          <a:bodyPr wrap="square">
            <a:spAutoFit/>
          </a:bodyPr>
          <a:lstStyle/>
          <a:p>
            <a:r>
              <a:rPr lang="it-IT" sz="3200" dirty="0">
                <a:solidFill>
                  <a:srgbClr val="7BBF4A"/>
                </a:solidFill>
                <a:latin typeface="Calibri" charset="0"/>
                <a:cs typeface="Calibri" charset="0"/>
              </a:rPr>
              <a:t>A </a:t>
            </a:r>
            <a:r>
              <a:rPr lang="it-IT" sz="3200" dirty="0" err="1">
                <a:solidFill>
                  <a:srgbClr val="7BBF4A"/>
                </a:solidFill>
                <a:latin typeface="Calibri" charset="0"/>
                <a:cs typeface="Calibri" charset="0"/>
              </a:rPr>
              <a:t>Decision</a:t>
            </a:r>
            <a:r>
              <a:rPr lang="it-IT" sz="3200" dirty="0">
                <a:solidFill>
                  <a:srgbClr val="7BBF4A"/>
                </a:solidFill>
                <a:latin typeface="Calibri" charset="0"/>
                <a:cs typeface="Calibri" charset="0"/>
              </a:rPr>
              <a:t> Support Tool for </a:t>
            </a:r>
            <a:r>
              <a:rPr lang="it-IT" sz="3200" dirty="0" err="1">
                <a:solidFill>
                  <a:srgbClr val="7BBF4A"/>
                </a:solidFill>
                <a:latin typeface="Calibri" charset="0"/>
                <a:cs typeface="Calibri" charset="0"/>
              </a:rPr>
              <a:t>forest</a:t>
            </a:r>
            <a:r>
              <a:rPr lang="it-IT" sz="3200" dirty="0">
                <a:solidFill>
                  <a:srgbClr val="7BBF4A"/>
                </a:solidFill>
                <a:latin typeface="Calibri" charset="0"/>
                <a:cs typeface="Calibri" charset="0"/>
              </a:rPr>
              <a:t> managers</a:t>
            </a:r>
          </a:p>
        </p:txBody>
      </p:sp>
      <p:pic>
        <p:nvPicPr>
          <p:cNvPr id="31" name="Immagine 30">
            <a:extLst>
              <a:ext uri="{FF2B5EF4-FFF2-40B4-BE49-F238E27FC236}">
                <a16:creationId xmlns:a16="http://schemas.microsoft.com/office/drawing/2014/main" id="{4614CDCB-48BF-40BF-B4CD-C3210FDE2D8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01389" y="261935"/>
            <a:ext cx="892653" cy="644693"/>
          </a:xfrm>
          <a:prstGeom prst="rect">
            <a:avLst/>
          </a:prstGeom>
        </p:spPr>
      </p:pic>
      <p:sp>
        <p:nvSpPr>
          <p:cNvPr id="11" name="Rectangle 118">
            <a:extLst>
              <a:ext uri="{FF2B5EF4-FFF2-40B4-BE49-F238E27FC236}">
                <a16:creationId xmlns:a16="http://schemas.microsoft.com/office/drawing/2014/main" id="{AFCA5927-9DD6-4229-B226-F53EF1DF7FA9}"/>
              </a:ext>
            </a:extLst>
          </p:cNvPr>
          <p:cNvSpPr txBox="1">
            <a:spLocks noChangeArrowheads="1"/>
          </p:cNvSpPr>
          <p:nvPr/>
        </p:nvSpPr>
        <p:spPr>
          <a:xfrm>
            <a:off x="0" y="2599391"/>
            <a:ext cx="4152900" cy="4043889"/>
          </a:xfrm>
          <a:prstGeom prst="rect">
            <a:avLst/>
          </a:prstGeom>
        </p:spPr>
        <p:txBody>
          <a:bodyPr vert="horz" lIns="91440" tIns="45720" rIns="91440" bIns="45720" numCol="1" spcCol="54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600" b="1" dirty="0">
                <a:solidFill>
                  <a:schemeClr val="tx1">
                    <a:lumMod val="75000"/>
                    <a:lumOff val="25000"/>
                  </a:schemeClr>
                </a:solidFill>
                <a:latin typeface="Calibri" charset="0"/>
                <a:cs typeface="Calibri" charset="0"/>
              </a:rPr>
              <a:t>guide forest managers in </a:t>
            </a:r>
            <a:r>
              <a:rPr lang="en-US" sz="1600" dirty="0">
                <a:solidFill>
                  <a:schemeClr val="tx1">
                    <a:lumMod val="75000"/>
                    <a:lumOff val="25000"/>
                  </a:schemeClr>
                </a:solidFill>
                <a:latin typeface="Calibri" charset="0"/>
                <a:cs typeface="Calibri" charset="0"/>
              </a:rPr>
              <a:t>choosing the right strategy for specific conditions </a:t>
            </a:r>
          </a:p>
          <a:p>
            <a:pPr lvl="1"/>
            <a:r>
              <a:rPr lang="en-US" sz="1600" b="1" dirty="0">
                <a:solidFill>
                  <a:schemeClr val="tx1">
                    <a:lumMod val="75000"/>
                    <a:lumOff val="25000"/>
                  </a:schemeClr>
                </a:solidFill>
                <a:latin typeface="Calibri" charset="0"/>
                <a:cs typeface="Calibri" charset="0"/>
              </a:rPr>
              <a:t>optimize</a:t>
            </a:r>
            <a:r>
              <a:rPr lang="en-US" sz="1600" dirty="0">
                <a:solidFill>
                  <a:schemeClr val="tx1">
                    <a:lumMod val="75000"/>
                    <a:lumOff val="25000"/>
                  </a:schemeClr>
                </a:solidFill>
                <a:latin typeface="Calibri" charset="0"/>
                <a:cs typeface="Calibri" charset="0"/>
              </a:rPr>
              <a:t> and update forest management at the watershed scale incorporating climate change issues. </a:t>
            </a:r>
          </a:p>
          <a:p>
            <a:pPr lvl="1"/>
            <a:r>
              <a:rPr lang="en-US" sz="1600" b="1" dirty="0">
                <a:solidFill>
                  <a:schemeClr val="tx1">
                    <a:lumMod val="75000"/>
                    <a:lumOff val="25000"/>
                  </a:schemeClr>
                </a:solidFill>
                <a:latin typeface="Calibri" charset="0"/>
                <a:cs typeface="Calibri" charset="0"/>
              </a:rPr>
              <a:t>combine</a:t>
            </a:r>
            <a:r>
              <a:rPr lang="en-US" sz="1600" dirty="0">
                <a:solidFill>
                  <a:schemeClr val="tx1">
                    <a:lumMod val="75000"/>
                    <a:lumOff val="25000"/>
                  </a:schemeClr>
                </a:solidFill>
                <a:latin typeface="Calibri" charset="0"/>
                <a:cs typeface="Calibri" charset="0"/>
              </a:rPr>
              <a:t> the main forest goods and forest services into a multi-stakeholder </a:t>
            </a:r>
            <a:r>
              <a:rPr lang="en-US" sz="1600" b="1" dirty="0">
                <a:solidFill>
                  <a:schemeClr val="tx1">
                    <a:lumMod val="75000"/>
                    <a:lumOff val="25000"/>
                  </a:schemeClr>
                </a:solidFill>
                <a:latin typeface="Calibri" charset="0"/>
                <a:cs typeface="Calibri" charset="0"/>
              </a:rPr>
              <a:t>multi-criteria tool </a:t>
            </a:r>
            <a:r>
              <a:rPr lang="en-US" sz="1600" dirty="0">
                <a:solidFill>
                  <a:schemeClr val="tx1">
                    <a:lumMod val="75000"/>
                    <a:lumOff val="25000"/>
                  </a:schemeClr>
                </a:solidFill>
                <a:latin typeface="Calibri" charset="0"/>
                <a:cs typeface="Calibri" charset="0"/>
              </a:rPr>
              <a:t>based on the different environmental and socioeconomic situations.</a:t>
            </a:r>
          </a:p>
          <a:p>
            <a:pPr lvl="1"/>
            <a:r>
              <a:rPr lang="en-US" sz="1600" dirty="0">
                <a:solidFill>
                  <a:schemeClr val="tx1">
                    <a:lumMod val="75000"/>
                    <a:lumOff val="25000"/>
                  </a:schemeClr>
                </a:solidFill>
                <a:latin typeface="Calibri" charset="0"/>
                <a:cs typeface="Calibri" charset="0"/>
              </a:rPr>
              <a:t>couple the different results of </a:t>
            </a:r>
            <a:r>
              <a:rPr lang="en-US" sz="1600" b="1" dirty="0">
                <a:solidFill>
                  <a:schemeClr val="tx1">
                    <a:lumMod val="75000"/>
                    <a:lumOff val="25000"/>
                  </a:schemeClr>
                </a:solidFill>
                <a:latin typeface="Calibri" charset="0"/>
                <a:cs typeface="Calibri" charset="0"/>
              </a:rPr>
              <a:t>hydrological, biomass, economic </a:t>
            </a:r>
            <a:r>
              <a:rPr lang="en-US" sz="1600" dirty="0">
                <a:solidFill>
                  <a:schemeClr val="tx1">
                    <a:lumMod val="75000"/>
                    <a:lumOff val="25000"/>
                  </a:schemeClr>
                </a:solidFill>
                <a:latin typeface="Calibri" charset="0"/>
                <a:cs typeface="Calibri" charset="0"/>
              </a:rPr>
              <a:t>and climate change models in order to set optimal management practices.</a:t>
            </a:r>
          </a:p>
        </p:txBody>
      </p:sp>
      <p:sp>
        <p:nvSpPr>
          <p:cNvPr id="2" name="Rettangolo 1">
            <a:extLst>
              <a:ext uri="{FF2B5EF4-FFF2-40B4-BE49-F238E27FC236}">
                <a16:creationId xmlns:a16="http://schemas.microsoft.com/office/drawing/2014/main" id="{47C27C11-6B22-48AC-88EC-A2DFE178A2F5}"/>
              </a:ext>
            </a:extLst>
          </p:cNvPr>
          <p:cNvSpPr/>
          <p:nvPr/>
        </p:nvSpPr>
        <p:spPr>
          <a:xfrm>
            <a:off x="256969" y="1736881"/>
            <a:ext cx="8630061" cy="584775"/>
          </a:xfrm>
          <a:prstGeom prst="rect">
            <a:avLst/>
          </a:prstGeom>
        </p:spPr>
        <p:txBody>
          <a:bodyPr wrap="square">
            <a:spAutoFit/>
          </a:bodyPr>
          <a:lstStyle/>
          <a:p>
            <a:r>
              <a:rPr lang="en-GB" sz="1600" dirty="0">
                <a:solidFill>
                  <a:schemeClr val="tx1">
                    <a:lumMod val="75000"/>
                    <a:lumOff val="25000"/>
                  </a:schemeClr>
                </a:solidFill>
                <a:latin typeface="Calibri" charset="0"/>
                <a:cs typeface="Calibri" charset="0"/>
              </a:rPr>
              <a:t>RESILIENT FORESTS is </a:t>
            </a:r>
            <a:r>
              <a:rPr lang="en-GB" sz="1600" b="1" dirty="0">
                <a:solidFill>
                  <a:schemeClr val="tx1">
                    <a:lumMod val="75000"/>
                    <a:lumOff val="25000"/>
                  </a:schemeClr>
                </a:solidFill>
                <a:latin typeface="Calibri" charset="0"/>
                <a:cs typeface="Calibri" charset="0"/>
              </a:rPr>
              <a:t>developing a DSS tool </a:t>
            </a:r>
            <a:r>
              <a:rPr lang="en-GB" sz="1600" dirty="0">
                <a:solidFill>
                  <a:schemeClr val="tx1">
                    <a:lumMod val="75000"/>
                    <a:lumOff val="25000"/>
                  </a:schemeClr>
                </a:solidFill>
                <a:latin typeface="Calibri" charset="0"/>
                <a:cs typeface="Calibri" charset="0"/>
              </a:rPr>
              <a:t>to optimize forest management according to the basin hydro-ecological, social and economical needs</a:t>
            </a:r>
            <a:endParaRPr lang="it-IT" sz="1600" dirty="0">
              <a:solidFill>
                <a:schemeClr val="tx1">
                  <a:lumMod val="75000"/>
                  <a:lumOff val="25000"/>
                </a:schemeClr>
              </a:solidFill>
              <a:latin typeface="Calibri" charset="0"/>
              <a:cs typeface="Calibri" charset="0"/>
            </a:endParaRPr>
          </a:p>
        </p:txBody>
      </p:sp>
      <p:pic>
        <p:nvPicPr>
          <p:cNvPr id="14" name="Picture 2" descr="F:\infograph-04 (1).jpg">
            <a:extLst>
              <a:ext uri="{FF2B5EF4-FFF2-40B4-BE49-F238E27FC236}">
                <a16:creationId xmlns:a16="http://schemas.microsoft.com/office/drawing/2014/main" id="{8E899826-CCFE-4B7C-8D56-CC3474B8910A}"/>
              </a:ext>
            </a:extLst>
          </p:cNvPr>
          <p:cNvPicPr>
            <a:picLocks noChangeAspect="1" noChangeArrowheads="1"/>
          </p:cNvPicPr>
          <p:nvPr/>
        </p:nvPicPr>
        <p:blipFill>
          <a:blip r:embed="rId4"/>
          <a:srcRect/>
          <a:stretch>
            <a:fillRect/>
          </a:stretch>
        </p:blipFill>
        <p:spPr bwMode="auto">
          <a:xfrm>
            <a:off x="4226818" y="3124200"/>
            <a:ext cx="4651180" cy="2880352"/>
          </a:xfrm>
          <a:prstGeom prst="rect">
            <a:avLst/>
          </a:prstGeom>
          <a:noFill/>
        </p:spPr>
      </p:pic>
      <p:pic>
        <p:nvPicPr>
          <p:cNvPr id="17" name="Segnaposto contenuto 3">
            <a:extLst>
              <a:ext uri="{FF2B5EF4-FFF2-40B4-BE49-F238E27FC236}">
                <a16:creationId xmlns:a16="http://schemas.microsoft.com/office/drawing/2014/main" id="{57FAFE92-8F01-4639-8EE8-082154425047}"/>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08888" y="126428"/>
            <a:ext cx="1500621" cy="710690"/>
          </a:xfrm>
          <a:prstGeom prst="rect">
            <a:avLst/>
          </a:prstGeom>
        </p:spPr>
      </p:pic>
    </p:spTree>
    <p:extLst>
      <p:ext uri="{BB962C8B-B14F-4D97-AF65-F5344CB8AC3E}">
        <p14:creationId xmlns:p14="http://schemas.microsoft.com/office/powerpoint/2010/main" val="107747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8A04FA-4DFB-4522-B440-769FBEDD8070}"/>
              </a:ext>
            </a:extLst>
          </p:cNvPr>
          <p:cNvPicPr>
            <a:picLocks noChangeAspect="1"/>
          </p:cNvPicPr>
          <p:nvPr/>
        </p:nvPicPr>
        <p:blipFill>
          <a:blip r:embed="rId2"/>
          <a:stretch>
            <a:fillRect/>
          </a:stretch>
        </p:blipFill>
        <p:spPr>
          <a:xfrm>
            <a:off x="6118450" y="527640"/>
            <a:ext cx="1438797" cy="1153887"/>
          </a:xfrm>
          <a:prstGeom prst="rect">
            <a:avLst/>
          </a:prstGeom>
        </p:spPr>
      </p:pic>
      <p:sp>
        <p:nvSpPr>
          <p:cNvPr id="15" name="Rettangolo 11">
            <a:extLst>
              <a:ext uri="{FF2B5EF4-FFF2-40B4-BE49-F238E27FC236}">
                <a16:creationId xmlns:a16="http://schemas.microsoft.com/office/drawing/2014/main" id="{0720E4F9-AAD0-4622-AB36-9084FF299D24}"/>
              </a:ext>
            </a:extLst>
          </p:cNvPr>
          <p:cNvSpPr/>
          <p:nvPr/>
        </p:nvSpPr>
        <p:spPr>
          <a:xfrm>
            <a:off x="240649" y="818519"/>
            <a:ext cx="8340512" cy="584775"/>
          </a:xfrm>
          <a:prstGeom prst="rect">
            <a:avLst/>
          </a:prstGeom>
        </p:spPr>
        <p:txBody>
          <a:bodyPr wrap="square">
            <a:spAutoFit/>
          </a:bodyPr>
          <a:lstStyle/>
          <a:p>
            <a:r>
              <a:rPr lang="it-IT" sz="3200" dirty="0">
                <a:solidFill>
                  <a:srgbClr val="7BBF4A"/>
                </a:solidFill>
                <a:latin typeface="Calibri" charset="0"/>
                <a:cs typeface="Calibri" charset="0"/>
              </a:rPr>
              <a:t>Project Actions</a:t>
            </a:r>
            <a:endParaRPr lang="en-GB" sz="5400" b="1" dirty="0">
              <a:solidFill>
                <a:srgbClr val="92D050"/>
              </a:solidFill>
              <a:effectLst>
                <a:outerShdw blurRad="38100" dist="38100" dir="2700000" algn="tl">
                  <a:srgbClr val="000000">
                    <a:alpha val="43137"/>
                  </a:srgbClr>
                </a:outerShdw>
              </a:effectLst>
            </a:endParaRPr>
          </a:p>
        </p:txBody>
      </p:sp>
      <p:pic>
        <p:nvPicPr>
          <p:cNvPr id="17" name="Picture 16">
            <a:extLst>
              <a:ext uri="{FF2B5EF4-FFF2-40B4-BE49-F238E27FC236}">
                <a16:creationId xmlns:a16="http://schemas.microsoft.com/office/drawing/2014/main" id="{5BB0961C-050F-4EBE-8236-F0DC0C4730DB}"/>
              </a:ext>
            </a:extLst>
          </p:cNvPr>
          <p:cNvPicPr>
            <a:picLocks noChangeAspect="1"/>
          </p:cNvPicPr>
          <p:nvPr/>
        </p:nvPicPr>
        <p:blipFill rotWithShape="1">
          <a:blip r:embed="rId3"/>
          <a:srcRect r="60483" b="4641"/>
          <a:stretch/>
        </p:blipFill>
        <p:spPr>
          <a:xfrm>
            <a:off x="7557247" y="-1"/>
            <a:ext cx="1586753" cy="6858001"/>
          </a:xfrm>
          <a:prstGeom prst="rect">
            <a:avLst/>
          </a:prstGeom>
        </p:spPr>
      </p:pic>
      <p:sp>
        <p:nvSpPr>
          <p:cNvPr id="8" name="Rettangolo 7">
            <a:extLst>
              <a:ext uri="{FF2B5EF4-FFF2-40B4-BE49-F238E27FC236}">
                <a16:creationId xmlns:a16="http://schemas.microsoft.com/office/drawing/2014/main" id="{5C10BB9E-3C4A-4A03-B969-4C188B82C8B4}"/>
              </a:ext>
            </a:extLst>
          </p:cNvPr>
          <p:cNvSpPr/>
          <p:nvPr/>
        </p:nvSpPr>
        <p:spPr>
          <a:xfrm>
            <a:off x="310429" y="1485269"/>
            <a:ext cx="6738101" cy="5047536"/>
          </a:xfrm>
          <a:prstGeom prst="rect">
            <a:avLst/>
          </a:prstGeom>
        </p:spPr>
        <p:txBody>
          <a:bodyPr wrap="square">
            <a:spAutoFit/>
          </a:bodyPr>
          <a:lstStyle/>
          <a:p>
            <a:pPr algn="just"/>
            <a:r>
              <a:rPr lang="es-ES" b="1" dirty="0">
                <a:solidFill>
                  <a:srgbClr val="92D050"/>
                </a:solidFill>
              </a:rPr>
              <a:t>Decision Support System – DSS</a:t>
            </a:r>
          </a:p>
          <a:p>
            <a:pPr algn="just"/>
            <a:r>
              <a:rPr lang="en-GB" sz="1600" dirty="0">
                <a:solidFill>
                  <a:schemeClr val="tx1">
                    <a:lumMod val="75000"/>
                    <a:lumOff val="25000"/>
                  </a:schemeClr>
                </a:solidFill>
                <a:latin typeface="Calibri" charset="0"/>
                <a:cs typeface="Calibri" charset="0"/>
              </a:rPr>
              <a:t>LIFE Resilient Forest will develop a system to introduce climate change adaptation strategies in forest management across Europe.</a:t>
            </a:r>
          </a:p>
          <a:p>
            <a:pPr algn="just"/>
            <a:endParaRPr lang="en-GB" sz="1400" dirty="0">
              <a:solidFill>
                <a:schemeClr val="tx1">
                  <a:lumMod val="75000"/>
                  <a:lumOff val="25000"/>
                </a:schemeClr>
              </a:solidFill>
              <a:latin typeface="Calibri" charset="0"/>
              <a:cs typeface="Calibri" charset="0"/>
            </a:endParaRPr>
          </a:p>
          <a:p>
            <a:r>
              <a:rPr lang="pt-BR" b="1" dirty="0">
                <a:solidFill>
                  <a:srgbClr val="92D050"/>
                </a:solidFill>
              </a:rPr>
              <a:t>Demonstration</a:t>
            </a:r>
            <a:r>
              <a:rPr lang="pt-BR" sz="1400" b="1" dirty="0">
                <a:solidFill>
                  <a:schemeClr val="tx1">
                    <a:lumMod val="75000"/>
                    <a:lumOff val="25000"/>
                  </a:schemeClr>
                </a:solidFill>
                <a:latin typeface="Calibri" charset="0"/>
                <a:cs typeface="Calibri" charset="0"/>
              </a:rPr>
              <a:t> </a:t>
            </a:r>
          </a:p>
          <a:p>
            <a:pPr algn="just"/>
            <a:r>
              <a:rPr lang="en-GB" sz="1600" dirty="0">
                <a:solidFill>
                  <a:schemeClr val="tx1">
                    <a:lumMod val="75000"/>
                    <a:lumOff val="25000"/>
                  </a:schemeClr>
                </a:solidFill>
                <a:latin typeface="Calibri" charset="0"/>
                <a:cs typeface="Calibri" charset="0"/>
              </a:rPr>
              <a:t>The support system will be adapted to different conditions and demonstrated at three locations in Germany, Portugal and Spain, both at sub-catchment and at catchment scale.</a:t>
            </a:r>
          </a:p>
          <a:p>
            <a:endParaRPr lang="es-ES" sz="1400" dirty="0">
              <a:solidFill>
                <a:schemeClr val="tx1">
                  <a:lumMod val="75000"/>
                  <a:lumOff val="25000"/>
                </a:schemeClr>
              </a:solidFill>
              <a:latin typeface="Calibri" charset="0"/>
              <a:cs typeface="Calibri" charset="0"/>
            </a:endParaRPr>
          </a:p>
          <a:p>
            <a:r>
              <a:rPr lang="pt-BR" b="1" dirty="0">
                <a:solidFill>
                  <a:srgbClr val="92D050"/>
                </a:solidFill>
              </a:rPr>
              <a:t>Replication </a:t>
            </a:r>
          </a:p>
          <a:p>
            <a:pPr algn="just"/>
            <a:r>
              <a:rPr lang="en-GB" sz="1600" dirty="0">
                <a:solidFill>
                  <a:schemeClr val="tx1">
                    <a:lumMod val="75000"/>
                    <a:lumOff val="25000"/>
                  </a:schemeClr>
                </a:solidFill>
                <a:latin typeface="Calibri" charset="0"/>
                <a:cs typeface="Calibri" charset="0"/>
              </a:rPr>
              <a:t>A replication strategy will be developed for transferring this approach, so it can be applied elsewhere across Europe.</a:t>
            </a:r>
          </a:p>
          <a:p>
            <a:endParaRPr lang="en-GB" sz="1400" dirty="0">
              <a:solidFill>
                <a:schemeClr val="tx1">
                  <a:lumMod val="75000"/>
                  <a:lumOff val="25000"/>
                </a:schemeClr>
              </a:solidFill>
              <a:latin typeface="Calibri" charset="0"/>
              <a:cs typeface="Calibri" charset="0"/>
            </a:endParaRPr>
          </a:p>
          <a:p>
            <a:r>
              <a:rPr lang="pt-BR" b="1" dirty="0">
                <a:solidFill>
                  <a:srgbClr val="92D050"/>
                </a:solidFill>
              </a:rPr>
              <a:t>Monitoring</a:t>
            </a:r>
          </a:p>
          <a:p>
            <a:r>
              <a:rPr lang="en-GB" sz="1600" dirty="0">
                <a:solidFill>
                  <a:schemeClr val="tx1">
                    <a:lumMod val="75000"/>
                    <a:lumOff val="25000"/>
                  </a:schemeClr>
                </a:solidFill>
                <a:latin typeface="Calibri" charset="0"/>
                <a:cs typeface="Calibri" charset="0"/>
              </a:rPr>
              <a:t>The project will conduct a complete monitoring of the impacts, including a Life Cycle Assessment (LCA) of the system.</a:t>
            </a:r>
          </a:p>
          <a:p>
            <a:endParaRPr lang="en-GB" sz="1400" dirty="0">
              <a:solidFill>
                <a:schemeClr val="tx1">
                  <a:lumMod val="75000"/>
                  <a:lumOff val="25000"/>
                </a:schemeClr>
              </a:solidFill>
              <a:latin typeface="Calibri" charset="0"/>
              <a:cs typeface="Calibri" charset="0"/>
            </a:endParaRPr>
          </a:p>
          <a:p>
            <a:r>
              <a:rPr lang="pt-BR" b="1" dirty="0">
                <a:solidFill>
                  <a:srgbClr val="92D050"/>
                </a:solidFill>
              </a:rPr>
              <a:t>Networking</a:t>
            </a:r>
          </a:p>
          <a:p>
            <a:r>
              <a:rPr lang="en-GB" sz="1600" dirty="0">
                <a:solidFill>
                  <a:schemeClr val="tx1">
                    <a:lumMod val="75000"/>
                    <a:lumOff val="25000"/>
                  </a:schemeClr>
                </a:solidFill>
                <a:latin typeface="Calibri" charset="0"/>
                <a:cs typeface="Calibri" charset="0"/>
              </a:rPr>
              <a:t>Networking activities with other initiatives related to forest management and climate change, and to facilitate the transfer of information</a:t>
            </a:r>
            <a:endParaRPr lang="pt-BR" sz="1600" dirty="0">
              <a:solidFill>
                <a:schemeClr val="tx1">
                  <a:lumMod val="75000"/>
                  <a:lumOff val="25000"/>
                </a:schemeClr>
              </a:solidFill>
              <a:latin typeface="Calibri" charset="0"/>
              <a:cs typeface="Calibri" charset="0"/>
            </a:endParaRPr>
          </a:p>
        </p:txBody>
      </p:sp>
      <p:pic>
        <p:nvPicPr>
          <p:cNvPr id="14" name="Segnaposto contenuto 3">
            <a:extLst>
              <a:ext uri="{FF2B5EF4-FFF2-40B4-BE49-F238E27FC236}">
                <a16:creationId xmlns:a16="http://schemas.microsoft.com/office/drawing/2014/main" id="{7704FFE2-97DE-441F-B786-2D8CA87D328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08888" y="126428"/>
            <a:ext cx="1500621" cy="710690"/>
          </a:xfrm>
          <a:prstGeom prst="rect">
            <a:avLst/>
          </a:prstGeom>
        </p:spPr>
      </p:pic>
    </p:spTree>
    <p:extLst>
      <p:ext uri="{BB962C8B-B14F-4D97-AF65-F5344CB8AC3E}">
        <p14:creationId xmlns:p14="http://schemas.microsoft.com/office/powerpoint/2010/main" val="4050784896"/>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437</TotalTime>
  <Words>864</Words>
  <Application>Microsoft Office PowerPoint</Application>
  <PresentationFormat>Presentazione su schermo (4:3)</PresentationFormat>
  <Paragraphs>89</Paragraphs>
  <Slides>11</Slides>
  <Notes>5</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11</vt:i4>
      </vt:variant>
    </vt:vector>
  </HeadingPairs>
  <TitlesOfParts>
    <vt:vector size="15" baseType="lpstr">
      <vt:lpstr>Arial</vt:lpstr>
      <vt:lpstr>Calibri</vt:lpstr>
      <vt:lpstr>Calibri Light</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MCocchi</dc:creator>
  <cp:lastModifiedBy>MCocchi</cp:lastModifiedBy>
  <cp:revision>58</cp:revision>
  <cp:lastPrinted>2020-01-14T16:28:15Z</cp:lastPrinted>
  <dcterms:created xsi:type="dcterms:W3CDTF">2020-01-14T09:41:39Z</dcterms:created>
  <dcterms:modified xsi:type="dcterms:W3CDTF">2020-01-15T08:46:15Z</dcterms:modified>
</cp:coreProperties>
</file>