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30275213" cy="42803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022"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BBF4A"/>
    <a:srgbClr val="994905"/>
    <a:srgbClr val="FFC000"/>
    <a:srgbClr val="9C5940"/>
    <a:srgbClr val="9C3924"/>
    <a:srgbClr val="9C1200"/>
    <a:srgbClr val="FFC1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F1E4E-837B-4EE3-8C49-82AAE19FDD18}" v="1" dt="2019-10-30T09:47:40.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042" autoAdjust="0"/>
    <p:restoredTop sz="94660"/>
  </p:normalViewPr>
  <p:slideViewPr>
    <p:cSldViewPr snapToGrid="0">
      <p:cViewPr>
        <p:scale>
          <a:sx n="30" d="100"/>
          <a:sy n="30" d="100"/>
        </p:scale>
        <p:origin x="-66" y="3810"/>
      </p:cViewPr>
      <p:guideLst>
        <p:guide orient="horz" pos="16022"/>
        <p:guide pos="953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24F1E4E-837B-4EE3-8C49-82AAE19FDD18}"/>
    <pc:docChg chg="modSld">
      <pc:chgData name="" userId="" providerId="" clId="Web-{324F1E4E-837B-4EE3-8C49-82AAE19FDD18}" dt="2019-10-30T09:47:40.991" v="0" actId="1076"/>
      <pc:docMkLst>
        <pc:docMk/>
      </pc:docMkLst>
      <pc:sldChg chg="modSp">
        <pc:chgData name="" userId="" providerId="" clId="Web-{324F1E4E-837B-4EE3-8C49-82AAE19FDD18}" dt="2019-10-30T09:47:40.991" v="0" actId="1076"/>
        <pc:sldMkLst>
          <pc:docMk/>
          <pc:sldMk cId="506344088" sldId="257"/>
        </pc:sldMkLst>
        <pc:spChg chg="mod">
          <ac:chgData name="" userId="" providerId="" clId="Web-{324F1E4E-837B-4EE3-8C49-82AAE19FDD18}" dt="2019-10-30T09:47:40.991" v="0" actId="1076"/>
          <ac:spMkLst>
            <pc:docMk/>
            <pc:sldMk cId="506344088" sldId="257"/>
            <ac:spMk id="49" creationId="{234EFBCF-E903-415B-9196-32E6CA4E05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641F0D4-174E-4350-A207-1A13CB095EB5}" type="datetimeFigureOut">
              <a:rPr lang="it-IT" smtClean="0"/>
              <a:pPr/>
              <a:t>11/11/2019</a:t>
            </a:fld>
            <a:endParaRPr lang="it-IT"/>
          </a:p>
        </p:txBody>
      </p:sp>
      <p:sp>
        <p:nvSpPr>
          <p:cNvPr id="4" name="Segnaposto immagine diapositiva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3E9B000-B58A-43A7-83FD-8BE1CCF49A52}" type="slidenum">
              <a:rPr lang="it-IT" smtClean="0"/>
              <a:pPr/>
              <a:t>‹N›</a:t>
            </a:fld>
            <a:endParaRPr lang="it-IT"/>
          </a:p>
        </p:txBody>
      </p:sp>
    </p:spTree>
    <p:extLst>
      <p:ext uri="{BB962C8B-B14F-4D97-AF65-F5344CB8AC3E}">
        <p14:creationId xmlns:p14="http://schemas.microsoft.com/office/powerpoint/2010/main" xmlns="" val="2809898488"/>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257470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27799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142463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161138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197095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344071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it-IT"/>
              <a:t>Modifica gli stili del testo dello schema</a:t>
            </a:r>
          </a:p>
        </p:txBody>
      </p:sp>
      <p:sp>
        <p:nvSpPr>
          <p:cNvPr id="4" name="Content Placeholder 3"/>
          <p:cNvSpPr>
            <a:spLocks noGrp="1"/>
          </p:cNvSpPr>
          <p:nvPr>
            <p:ph sz="half" idx="2"/>
          </p:nvPr>
        </p:nvSpPr>
        <p:spPr>
          <a:xfrm>
            <a:off x="2085368" y="15635264"/>
            <a:ext cx="12807832" cy="2299711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it-IT"/>
              <a:t>Modifica gli stili del testo dello schema</a:t>
            </a:r>
          </a:p>
        </p:txBody>
      </p:sp>
      <p:sp>
        <p:nvSpPr>
          <p:cNvPr id="6" name="Content Placeholder 5"/>
          <p:cNvSpPr>
            <a:spLocks noGrp="1"/>
          </p:cNvSpPr>
          <p:nvPr>
            <p:ph sz="quarter" idx="4"/>
          </p:nvPr>
        </p:nvSpPr>
        <p:spPr>
          <a:xfrm>
            <a:off x="15326828" y="15635264"/>
            <a:ext cx="12870909" cy="2299711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289676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95188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203183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it-IT"/>
              <a:t>Fare clic per modificare lo stile del titolo dello schema</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132518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it-IT"/>
              <a:t>Fare clic sull'icona per inserire un'immagine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77A17D1-2893-4DF0-913A-43B68DB937A9}" type="datetimeFigureOut">
              <a:rPr lang="it-IT" smtClean="0"/>
              <a:pPr/>
              <a:t>11/11/2019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40984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77A17D1-2893-4DF0-913A-43B68DB937A9}" type="datetimeFigureOut">
              <a:rPr lang="it-IT" smtClean="0"/>
              <a:pPr/>
              <a:t>11/11/2019</a:t>
            </a:fld>
            <a:endParaRPr lang="it-IT"/>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B62B4A67-7FC2-4FC0-AB26-80284695CBED}" type="slidenum">
              <a:rPr lang="it-IT" smtClean="0"/>
              <a:pPr/>
              <a:t>‹N›</a:t>
            </a:fld>
            <a:endParaRPr lang="it-IT"/>
          </a:p>
        </p:txBody>
      </p:sp>
    </p:spTree>
    <p:extLst>
      <p:ext uri="{BB962C8B-B14F-4D97-AF65-F5344CB8AC3E}">
        <p14:creationId xmlns:p14="http://schemas.microsoft.com/office/powerpoint/2010/main" xmlns="" val="322054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a:extLst>
              <a:ext uri="{FF2B5EF4-FFF2-40B4-BE49-F238E27FC236}">
                <a16:creationId xmlns:a16="http://schemas.microsoft.com/office/drawing/2014/main" xmlns="" id="{E327A37C-5200-41F4-83B7-4BA8ABE27652}"/>
              </a:ext>
            </a:extLst>
          </p:cNvPr>
          <p:cNvPicPr>
            <a:picLocks noChangeAspect="1"/>
          </p:cNvPicPr>
          <p:nvPr/>
        </p:nvPicPr>
        <p:blipFill>
          <a:blip r:embed="rId2"/>
          <a:stretch>
            <a:fillRect/>
          </a:stretch>
        </p:blipFill>
        <p:spPr>
          <a:xfrm>
            <a:off x="1593377" y="23825569"/>
            <a:ext cx="2042460" cy="1638013"/>
          </a:xfrm>
          <a:prstGeom prst="rect">
            <a:avLst/>
          </a:prstGeom>
        </p:spPr>
      </p:pic>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8716775" y="835486"/>
            <a:ext cx="10319748" cy="4887405"/>
          </a:xfrm>
        </p:spPr>
      </p:pic>
      <p:sp>
        <p:nvSpPr>
          <p:cNvPr id="8" name="Rectangle 94">
            <a:extLst>
              <a:ext uri="{FF2B5EF4-FFF2-40B4-BE49-F238E27FC236}">
                <a16:creationId xmlns:a16="http://schemas.microsoft.com/office/drawing/2014/main" xmlns="" id="{5B81FF1E-9D73-4C07-975D-6E1D8C9AB646}"/>
              </a:ext>
            </a:extLst>
          </p:cNvPr>
          <p:cNvSpPr>
            <a:spLocks noChangeArrowheads="1"/>
          </p:cNvSpPr>
          <p:nvPr/>
        </p:nvSpPr>
        <p:spPr bwMode="auto">
          <a:xfrm>
            <a:off x="2092341" y="5886342"/>
            <a:ext cx="26621800" cy="446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4405" tIns="37202" rIns="74405" bIns="0">
            <a:spAutoFit/>
          </a:bodyPr>
          <a:lstStyle/>
          <a:p>
            <a:pPr defTabSz="744538">
              <a:defRPr/>
            </a:pPr>
            <a:r>
              <a:rPr lang="en-US" sz="9600" b="1" dirty="0">
                <a:solidFill>
                  <a:srgbClr val="7BBF4A"/>
                </a:solidFill>
                <a:ea typeface="Cabin SemiBold" charset="0"/>
                <a:cs typeface="Cabin SemiBold" charset="0"/>
              </a:rPr>
              <a:t>Coupling water, fire and climate resilience with biomass production in forestry to adapt watersheds to climate change</a:t>
            </a:r>
            <a:endParaRPr lang="en-GB" sz="9600" b="1" dirty="0">
              <a:solidFill>
                <a:srgbClr val="7BBF4A"/>
              </a:solidFill>
              <a:effectLst>
                <a:outerShdw blurRad="38100" dist="38100" dir="2700000" algn="tl">
                  <a:srgbClr val="C0C0C0"/>
                </a:outerShdw>
              </a:effectLst>
              <a:ea typeface="Cabin SemiBold" charset="0"/>
              <a:cs typeface="Cabin SemiBold" charset="0"/>
            </a:endParaRPr>
          </a:p>
        </p:txBody>
      </p:sp>
      <p:sp>
        <p:nvSpPr>
          <p:cNvPr id="11" name="Rectangle 118">
            <a:extLst>
              <a:ext uri="{FF2B5EF4-FFF2-40B4-BE49-F238E27FC236}">
                <a16:creationId xmlns:a16="http://schemas.microsoft.com/office/drawing/2014/main" xmlns="" id="{0A9542AA-C7B0-4BE8-B5C4-F475530B7134}"/>
              </a:ext>
            </a:extLst>
          </p:cNvPr>
          <p:cNvSpPr txBox="1">
            <a:spLocks noChangeArrowheads="1"/>
          </p:cNvSpPr>
          <p:nvPr/>
        </p:nvSpPr>
        <p:spPr>
          <a:xfrm>
            <a:off x="3107576" y="24068954"/>
            <a:ext cx="12754954" cy="1258886"/>
          </a:xfrm>
          <a:prstGeom prst="rect">
            <a:avLst/>
          </a:prstGeom>
          <a:noFill/>
        </p:spPr>
        <p:txBody>
          <a:bodyPr vert="horz" lIns="417643" tIns="208822" rIns="417643" bIns="208822" numCol="1" spcCol="540000" rtlCol="0">
            <a:normAutofit fontScale="85000" lnSpcReduction="20000"/>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just">
              <a:buNone/>
            </a:pPr>
            <a:r>
              <a:rPr lang="it-IT" sz="8500" dirty="0" smtClean="0">
                <a:solidFill>
                  <a:srgbClr val="7BBF4A"/>
                </a:solidFill>
                <a:latin typeface="Calibri" charset="0"/>
                <a:cs typeface="Calibri" charset="0"/>
              </a:rPr>
              <a:t>ACTIVITIES</a:t>
            </a:r>
            <a:endParaRPr lang="en-GB" sz="8800" dirty="0">
              <a:solidFill>
                <a:srgbClr val="7BBF4A"/>
              </a:solidFill>
              <a:latin typeface="Calibri" charset="0"/>
              <a:cs typeface="Calibri" charset="0"/>
            </a:endParaRPr>
          </a:p>
        </p:txBody>
      </p:sp>
      <p:pic>
        <p:nvPicPr>
          <p:cNvPr id="13" name="Immagine 12">
            <a:extLst>
              <a:ext uri="{FF2B5EF4-FFF2-40B4-BE49-F238E27FC236}">
                <a16:creationId xmlns:a16="http://schemas.microsoft.com/office/drawing/2014/main" xmlns="" id="{C24BD52A-43FA-4042-963F-76047A5B0E0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83010" y="40949911"/>
            <a:ext cx="1463737" cy="1057143"/>
          </a:xfrm>
          <a:prstGeom prst="rect">
            <a:avLst/>
          </a:prstGeom>
        </p:spPr>
      </p:pic>
      <p:sp>
        <p:nvSpPr>
          <p:cNvPr id="14" name="Rettangolo 13">
            <a:extLst>
              <a:ext uri="{FF2B5EF4-FFF2-40B4-BE49-F238E27FC236}">
                <a16:creationId xmlns:a16="http://schemas.microsoft.com/office/drawing/2014/main" xmlns="" id="{A177562D-28C8-48FD-8F52-BFA0EF410698}"/>
              </a:ext>
            </a:extLst>
          </p:cNvPr>
          <p:cNvSpPr/>
          <p:nvPr/>
        </p:nvSpPr>
        <p:spPr>
          <a:xfrm>
            <a:off x="2856996" y="41014170"/>
            <a:ext cx="20708825" cy="954107"/>
          </a:xfrm>
          <a:prstGeom prst="rect">
            <a:avLst/>
          </a:prstGeom>
        </p:spPr>
        <p:txBody>
          <a:bodyPr wrap="square">
            <a:spAutoFit/>
          </a:bodyPr>
          <a:lstStyle/>
          <a:p>
            <a:r>
              <a:rPr lang="it-IT" sz="2800" dirty="0">
                <a:latin typeface="Calibri" charset="0"/>
                <a:ea typeface="Calibri" charset="0"/>
                <a:cs typeface="Calibri" charset="0"/>
              </a:rPr>
              <a:t>El proyecto “LIFE RESILIENT FORESTS – Coupling water, fire and climate resilience with biomass production from forestry to adapt watersheds to climate change” está cofinanciado por el Programa LIFE de la Unión Europea de referencia LIFE 17 CCA/ ES/000063.</a:t>
            </a:r>
          </a:p>
        </p:txBody>
      </p:sp>
      <p:sp>
        <p:nvSpPr>
          <p:cNvPr id="15" name="Rettangolo 14">
            <a:extLst>
              <a:ext uri="{FF2B5EF4-FFF2-40B4-BE49-F238E27FC236}">
                <a16:creationId xmlns:a16="http://schemas.microsoft.com/office/drawing/2014/main" xmlns="" id="{83F9091B-D8A5-4638-92C2-68D4B77295B6}"/>
              </a:ext>
            </a:extLst>
          </p:cNvPr>
          <p:cNvSpPr/>
          <p:nvPr/>
        </p:nvSpPr>
        <p:spPr>
          <a:xfrm>
            <a:off x="2195470" y="39211906"/>
            <a:ext cx="11171933" cy="769441"/>
          </a:xfrm>
          <a:prstGeom prst="rect">
            <a:avLst/>
          </a:prstGeom>
        </p:spPr>
        <p:txBody>
          <a:bodyPr wrap="square">
            <a:spAutoFit/>
          </a:bodyPr>
          <a:lstStyle/>
          <a:p>
            <a:r>
              <a:rPr lang="it-IT" sz="4400" dirty="0">
                <a:solidFill>
                  <a:schemeClr val="accent1">
                    <a:lumMod val="50000"/>
                  </a:schemeClr>
                </a:solidFill>
                <a:latin typeface="Calibri" charset="0"/>
                <a:ea typeface="Calibri" charset="0"/>
                <a:cs typeface="Calibri" charset="0"/>
              </a:rPr>
              <a:t>Project Partners</a:t>
            </a:r>
            <a:endParaRPr lang="en-GB" sz="4400" dirty="0">
              <a:solidFill>
                <a:schemeClr val="accent1">
                  <a:lumMod val="50000"/>
                </a:schemeClr>
              </a:solidFill>
              <a:latin typeface="Calibri" charset="0"/>
              <a:ea typeface="Calibri" charset="0"/>
              <a:cs typeface="Calibri" charset="0"/>
            </a:endParaRPr>
          </a:p>
        </p:txBody>
      </p:sp>
      <p:pic>
        <p:nvPicPr>
          <p:cNvPr id="18" name="Immagine 17"/>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10182839" y="39121283"/>
            <a:ext cx="3028570" cy="1589999"/>
          </a:xfrm>
          <a:prstGeom prst="rect">
            <a:avLst/>
          </a:prstGeom>
        </p:spPr>
      </p:pic>
      <p:pic>
        <p:nvPicPr>
          <p:cNvPr id="19" name="Immagine 1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3380594" y="38757045"/>
            <a:ext cx="3289300" cy="2192866"/>
          </a:xfrm>
          <a:prstGeom prst="rect">
            <a:avLst/>
          </a:prstGeom>
        </p:spPr>
      </p:pic>
      <p:pic>
        <p:nvPicPr>
          <p:cNvPr id="20" name="Immagine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577072" y="39490099"/>
            <a:ext cx="2700566" cy="875391"/>
          </a:xfrm>
          <a:prstGeom prst="rect">
            <a:avLst/>
          </a:prstGeom>
        </p:spPr>
      </p:pic>
      <p:pic>
        <p:nvPicPr>
          <p:cNvPr id="21" name="Immagine 2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0719046" y="38878771"/>
            <a:ext cx="1586506" cy="2192867"/>
          </a:xfrm>
          <a:prstGeom prst="rect">
            <a:avLst/>
          </a:prstGeom>
        </p:spPr>
      </p:pic>
      <p:pic>
        <p:nvPicPr>
          <p:cNvPr id="22" name="Immagine 2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22024" y="40178729"/>
            <a:ext cx="2516013" cy="889294"/>
          </a:xfrm>
          <a:prstGeom prst="rect">
            <a:avLst/>
          </a:prstGeom>
        </p:spPr>
      </p:pic>
      <p:pic>
        <p:nvPicPr>
          <p:cNvPr id="23" name="Immagine 22"/>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341635" y="38991909"/>
            <a:ext cx="1639739" cy="972881"/>
          </a:xfrm>
          <a:prstGeom prst="rect">
            <a:avLst/>
          </a:prstGeom>
        </p:spPr>
      </p:pic>
      <p:sp>
        <p:nvSpPr>
          <p:cNvPr id="37" name="CasellaDiTesto 36"/>
          <p:cNvSpPr txBox="1"/>
          <p:nvPr/>
        </p:nvSpPr>
        <p:spPr>
          <a:xfrm>
            <a:off x="-5943600" y="15544800"/>
            <a:ext cx="184731" cy="369332"/>
          </a:xfrm>
          <a:prstGeom prst="rect">
            <a:avLst/>
          </a:prstGeom>
          <a:noFill/>
        </p:spPr>
        <p:txBody>
          <a:bodyPr wrap="none" rtlCol="0">
            <a:spAutoFit/>
          </a:bodyPr>
          <a:lstStyle/>
          <a:p>
            <a:endParaRPr lang="it-IT" dirty="0"/>
          </a:p>
        </p:txBody>
      </p:sp>
      <p:pic>
        <p:nvPicPr>
          <p:cNvPr id="2" name="Immagine 1"/>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26373192" y="31889699"/>
            <a:ext cx="4831350" cy="12066579"/>
          </a:xfrm>
          <a:prstGeom prst="rect">
            <a:avLst/>
          </a:prstGeom>
        </p:spPr>
      </p:pic>
      <p:pic>
        <p:nvPicPr>
          <p:cNvPr id="3" name="Immagine 2"/>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rot="5400000">
            <a:off x="4197917" y="-8252455"/>
            <a:ext cx="7841249" cy="20264404"/>
          </a:xfrm>
          <a:prstGeom prst="rect">
            <a:avLst/>
          </a:prstGeom>
        </p:spPr>
      </p:pic>
      <p:sp>
        <p:nvSpPr>
          <p:cNvPr id="5" name="Rettangolo 4">
            <a:extLst>
              <a:ext uri="{FF2B5EF4-FFF2-40B4-BE49-F238E27FC236}">
                <a16:creationId xmlns:a16="http://schemas.microsoft.com/office/drawing/2014/main" xmlns="" id="{130C8391-863E-493E-B6BE-B05108BA52D8}"/>
              </a:ext>
            </a:extLst>
          </p:cNvPr>
          <p:cNvSpPr/>
          <p:nvPr/>
        </p:nvSpPr>
        <p:spPr>
          <a:xfrm>
            <a:off x="16220055" y="36887881"/>
            <a:ext cx="10384766" cy="1323439"/>
          </a:xfrm>
          <a:prstGeom prst="rect">
            <a:avLst/>
          </a:prstGeom>
        </p:spPr>
        <p:txBody>
          <a:bodyPr wrap="none">
            <a:spAutoFit/>
          </a:bodyPr>
          <a:lstStyle/>
          <a:p>
            <a:r>
              <a:rPr lang="en-US" sz="8000" b="1" dirty="0">
                <a:solidFill>
                  <a:srgbClr val="7BBF4A"/>
                </a:solidFill>
                <a:ea typeface="Cabin SemiBold" charset="0"/>
                <a:cs typeface="Cabin SemiBold" charset="0"/>
              </a:rPr>
              <a:t>www.resilientforests.eu</a:t>
            </a:r>
            <a:endParaRPr lang="it-IT" sz="8000" dirty="0"/>
          </a:p>
        </p:txBody>
      </p:sp>
      <p:sp>
        <p:nvSpPr>
          <p:cNvPr id="29" name="Rettangolo 28">
            <a:extLst>
              <a:ext uri="{FF2B5EF4-FFF2-40B4-BE49-F238E27FC236}">
                <a16:creationId xmlns:a16="http://schemas.microsoft.com/office/drawing/2014/main" xmlns="" id="{D9FB371A-505B-4A39-A93F-70231A3D530A}"/>
              </a:ext>
            </a:extLst>
          </p:cNvPr>
          <p:cNvSpPr/>
          <p:nvPr/>
        </p:nvSpPr>
        <p:spPr>
          <a:xfrm>
            <a:off x="1988074" y="10723087"/>
            <a:ext cx="26043765" cy="1754326"/>
          </a:xfrm>
          <a:prstGeom prst="rect">
            <a:avLst/>
          </a:prstGeom>
        </p:spPr>
        <p:txBody>
          <a:bodyPr wrap="square">
            <a:spAutoFit/>
          </a:bodyPr>
          <a:lstStyle/>
          <a:p>
            <a:pPr algn="just"/>
            <a:r>
              <a:rPr lang="en-GB" sz="3600" dirty="0" smtClean="0">
                <a:solidFill>
                  <a:schemeClr val="tx1">
                    <a:lumMod val="75000"/>
                    <a:lumOff val="25000"/>
                  </a:schemeClr>
                </a:solidFill>
                <a:latin typeface="Calibri" charset="0"/>
                <a:cs typeface="Calibri" charset="0"/>
              </a:rPr>
              <a:t>LIFE RESILIENT FORESTS is a project co-funded by the European Union’s LIFE+ Programme to promote a forest management approach at the watershed scale that improves forests resilience to wildfires, water scarcity, environmental degradation and other effects induced by climate </a:t>
            </a:r>
            <a:r>
              <a:rPr lang="en-GB" sz="3600" dirty="0" smtClean="0">
                <a:solidFill>
                  <a:schemeClr val="tx1">
                    <a:lumMod val="75000"/>
                    <a:lumOff val="25000"/>
                  </a:schemeClr>
                </a:solidFill>
                <a:latin typeface="Calibri" charset="0"/>
                <a:cs typeface="Calibri" charset="0"/>
              </a:rPr>
              <a:t>change</a:t>
            </a:r>
            <a:r>
              <a:rPr lang="es-ES" sz="3600" dirty="0" smtClean="0">
                <a:solidFill>
                  <a:schemeClr val="tx1">
                    <a:lumMod val="75000"/>
                    <a:lumOff val="25000"/>
                  </a:schemeClr>
                </a:solidFill>
                <a:latin typeface="Calibri" charset="0"/>
                <a:cs typeface="Calibri" charset="0"/>
              </a:rPr>
              <a:t>.</a:t>
            </a:r>
            <a:endParaRPr lang="pt-BR" sz="3600" dirty="0">
              <a:solidFill>
                <a:schemeClr val="tx1">
                  <a:lumMod val="75000"/>
                  <a:lumOff val="25000"/>
                </a:schemeClr>
              </a:solidFill>
              <a:latin typeface="Calibri" charset="0"/>
              <a:cs typeface="Calibri" charset="0"/>
            </a:endParaRPr>
          </a:p>
        </p:txBody>
      </p:sp>
      <p:sp>
        <p:nvSpPr>
          <p:cNvPr id="30" name="Rettangolo 29">
            <a:extLst>
              <a:ext uri="{FF2B5EF4-FFF2-40B4-BE49-F238E27FC236}">
                <a16:creationId xmlns:a16="http://schemas.microsoft.com/office/drawing/2014/main" xmlns="" id="{E4D05E6C-EFEF-4915-9043-860BDC30588B}"/>
              </a:ext>
            </a:extLst>
          </p:cNvPr>
          <p:cNvSpPr/>
          <p:nvPr/>
        </p:nvSpPr>
        <p:spPr>
          <a:xfrm>
            <a:off x="2106376" y="15072422"/>
            <a:ext cx="12426350" cy="2954655"/>
          </a:xfrm>
          <a:prstGeom prst="rect">
            <a:avLst/>
          </a:prstGeom>
        </p:spPr>
        <p:txBody>
          <a:bodyPr wrap="square">
            <a:spAutoFit/>
          </a:bodyPr>
          <a:lstStyle/>
          <a:p>
            <a:pPr algn="just"/>
            <a:r>
              <a:rPr lang="en-GB" sz="3100" dirty="0" smtClean="0">
                <a:solidFill>
                  <a:schemeClr val="tx1">
                    <a:lumMod val="75000"/>
                    <a:lumOff val="25000"/>
                  </a:schemeClr>
                </a:solidFill>
                <a:latin typeface="Calibri" charset="0"/>
                <a:cs typeface="Calibri" charset="0"/>
              </a:rPr>
              <a:t>The effects of climate change and climate variability on forest ecosystems are evident around the world and impacts are unavoidable, at least in the short and medium term. Climate change affects forest ecosystems negatively by making forests less resilient to disturbances, such as the reduction of plant growth, the frequency and the intensity of pest and disease outbreaks, wildfires and wind storms.</a:t>
            </a:r>
          </a:p>
        </p:txBody>
      </p:sp>
      <p:sp>
        <p:nvSpPr>
          <p:cNvPr id="31" name="Rettangolo 30">
            <a:extLst>
              <a:ext uri="{FF2B5EF4-FFF2-40B4-BE49-F238E27FC236}">
                <a16:creationId xmlns:a16="http://schemas.microsoft.com/office/drawing/2014/main" xmlns="" id="{30307CEE-7331-41EF-9805-27FDCD442FE0}"/>
              </a:ext>
            </a:extLst>
          </p:cNvPr>
          <p:cNvSpPr/>
          <p:nvPr/>
        </p:nvSpPr>
        <p:spPr>
          <a:xfrm>
            <a:off x="15849870" y="14550840"/>
            <a:ext cx="13451445" cy="3908762"/>
          </a:xfrm>
          <a:prstGeom prst="rect">
            <a:avLst/>
          </a:prstGeom>
        </p:spPr>
        <p:txBody>
          <a:bodyPr wrap="square">
            <a:spAutoFit/>
          </a:bodyPr>
          <a:lstStyle/>
          <a:p>
            <a:pPr indent="-457200"/>
            <a:r>
              <a:rPr lang="en-GB" sz="3100" dirty="0" smtClean="0">
                <a:solidFill>
                  <a:schemeClr val="tx1">
                    <a:lumMod val="75000"/>
                    <a:lumOff val="25000"/>
                  </a:schemeClr>
                </a:solidFill>
                <a:latin typeface="Calibri" charset="0"/>
                <a:cs typeface="Calibri" charset="0"/>
              </a:rPr>
              <a:t>• 	To develop a Decision Support System (DSS) for forest managers </a:t>
            </a:r>
          </a:p>
          <a:p>
            <a:pPr indent="-457200"/>
            <a:r>
              <a:rPr lang="en-GB" sz="3100" dirty="0" smtClean="0">
                <a:solidFill>
                  <a:schemeClr val="tx1">
                    <a:lumMod val="75000"/>
                    <a:lumOff val="25000"/>
                  </a:schemeClr>
                </a:solidFill>
                <a:latin typeface="Calibri" charset="0"/>
                <a:cs typeface="Calibri" charset="0"/>
              </a:rPr>
              <a:t>• 	To demonstrate the DSS at sub-catchment and catchment scale, in Germany, Portugal and Spain. </a:t>
            </a:r>
          </a:p>
          <a:p>
            <a:pPr indent="-457200"/>
            <a:r>
              <a:rPr lang="en-GB" sz="3100" dirty="0" smtClean="0">
                <a:solidFill>
                  <a:schemeClr val="tx1">
                    <a:lumMod val="75000"/>
                    <a:lumOff val="25000"/>
                  </a:schemeClr>
                </a:solidFill>
                <a:latin typeface="Calibri" charset="0"/>
                <a:cs typeface="Calibri" charset="0"/>
              </a:rPr>
              <a:t>• 	To develop a complete monitoring system, including a Life Cycle Assessment of the sustainable forest management approach </a:t>
            </a:r>
          </a:p>
          <a:p>
            <a:pPr indent="-457200"/>
            <a:r>
              <a:rPr lang="en-GB" sz="3100" dirty="0" smtClean="0">
                <a:solidFill>
                  <a:schemeClr val="tx1">
                    <a:lumMod val="75000"/>
                    <a:lumOff val="25000"/>
                  </a:schemeClr>
                </a:solidFill>
                <a:latin typeface="Calibri" charset="0"/>
                <a:cs typeface="Calibri" charset="0"/>
              </a:rPr>
              <a:t>• 	To transfer the knowledge and to replicate sustainable forest management approaches across</a:t>
            </a:r>
          </a:p>
          <a:p>
            <a:pPr marL="457200" indent="-457200" algn="just"/>
            <a:endParaRPr lang="en-GB" sz="3100" dirty="0">
              <a:solidFill>
                <a:schemeClr val="tx1">
                  <a:lumMod val="75000"/>
                  <a:lumOff val="25000"/>
                </a:schemeClr>
              </a:solidFill>
              <a:latin typeface="Calibri" charset="0"/>
              <a:cs typeface="Calibri" charset="0"/>
            </a:endParaRPr>
          </a:p>
        </p:txBody>
      </p:sp>
      <p:sp>
        <p:nvSpPr>
          <p:cNvPr id="32" name="Rettangolo 31">
            <a:extLst>
              <a:ext uri="{FF2B5EF4-FFF2-40B4-BE49-F238E27FC236}">
                <a16:creationId xmlns:a16="http://schemas.microsoft.com/office/drawing/2014/main" xmlns="" id="{F6A2BF91-FA8D-4C1A-A435-FCE9AF57D6D8}"/>
              </a:ext>
            </a:extLst>
          </p:cNvPr>
          <p:cNvSpPr/>
          <p:nvPr/>
        </p:nvSpPr>
        <p:spPr>
          <a:xfrm>
            <a:off x="16220055" y="33166658"/>
            <a:ext cx="12816467" cy="2954655"/>
          </a:xfrm>
          <a:prstGeom prst="rect">
            <a:avLst/>
          </a:prstGeom>
        </p:spPr>
        <p:txBody>
          <a:bodyPr wrap="square">
            <a:spAutoFit/>
          </a:bodyPr>
          <a:lstStyle/>
          <a:p>
            <a:pPr marL="457200" indent="-457200" algn="just"/>
            <a:r>
              <a:rPr lang="en-GB" sz="3100" dirty="0" smtClean="0">
                <a:solidFill>
                  <a:schemeClr val="tx1">
                    <a:lumMod val="75000"/>
                    <a:lumOff val="25000"/>
                  </a:schemeClr>
                </a:solidFill>
                <a:latin typeface="Calibri" charset="0"/>
                <a:cs typeface="Calibri" charset="0"/>
              </a:rPr>
              <a:t>• Replication of the sustainable forest management scheme up to 350,000 ha in Europe </a:t>
            </a:r>
            <a:endParaRPr lang="en-GB" sz="3100" dirty="0" smtClean="0">
              <a:solidFill>
                <a:schemeClr val="tx1">
                  <a:lumMod val="75000"/>
                  <a:lumOff val="25000"/>
                </a:schemeClr>
              </a:solidFill>
              <a:latin typeface="Calibri" charset="0"/>
              <a:cs typeface="Calibri" charset="0"/>
            </a:endParaRPr>
          </a:p>
          <a:p>
            <a:pPr marL="457200" indent="-457200" algn="just"/>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Increased water reserve 45-200 l/m²/y </a:t>
            </a:r>
            <a:endParaRPr lang="en-GB" sz="3100" dirty="0" smtClean="0">
              <a:solidFill>
                <a:schemeClr val="tx1">
                  <a:lumMod val="75000"/>
                  <a:lumOff val="25000"/>
                </a:schemeClr>
              </a:solidFill>
              <a:latin typeface="Calibri" charset="0"/>
              <a:cs typeface="Calibri" charset="0"/>
            </a:endParaRPr>
          </a:p>
          <a:p>
            <a:pPr marL="457200" indent="-457200" algn="just"/>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Increased biomass production up to 10-15 t/ha/y </a:t>
            </a:r>
            <a:endParaRPr lang="en-GB" sz="3100" dirty="0" smtClean="0">
              <a:solidFill>
                <a:schemeClr val="tx1">
                  <a:lumMod val="75000"/>
                  <a:lumOff val="25000"/>
                </a:schemeClr>
              </a:solidFill>
              <a:latin typeface="Calibri" charset="0"/>
              <a:cs typeface="Calibri" charset="0"/>
            </a:endParaRPr>
          </a:p>
          <a:p>
            <a:pPr marL="457200" indent="-457200" algn="just"/>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Reduced fire hazard - 30% </a:t>
            </a:r>
            <a:endParaRPr lang="en-GB" sz="3100" dirty="0" smtClean="0">
              <a:solidFill>
                <a:schemeClr val="tx1">
                  <a:lumMod val="75000"/>
                  <a:lumOff val="25000"/>
                </a:schemeClr>
              </a:solidFill>
              <a:latin typeface="Calibri" charset="0"/>
              <a:cs typeface="Calibri" charset="0"/>
            </a:endParaRPr>
          </a:p>
          <a:p>
            <a:pPr marL="457200" indent="-457200" algn="just"/>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Enhanced forest resilience to environmental disturbances +25% </a:t>
            </a:r>
            <a:endParaRPr lang="en-GB" sz="3100" dirty="0">
              <a:solidFill>
                <a:schemeClr val="tx1">
                  <a:lumMod val="75000"/>
                  <a:lumOff val="25000"/>
                </a:schemeClr>
              </a:solidFill>
              <a:latin typeface="Calibri" charset="0"/>
              <a:cs typeface="Calibri" charset="0"/>
            </a:endParaRPr>
          </a:p>
        </p:txBody>
      </p:sp>
      <p:sp>
        <p:nvSpPr>
          <p:cNvPr id="35" name="Rettangolo 34">
            <a:extLst>
              <a:ext uri="{FF2B5EF4-FFF2-40B4-BE49-F238E27FC236}">
                <a16:creationId xmlns:a16="http://schemas.microsoft.com/office/drawing/2014/main" xmlns="" id="{963F3238-46C0-4116-8AEC-BC81E37DF5C5}"/>
              </a:ext>
            </a:extLst>
          </p:cNvPr>
          <p:cNvSpPr/>
          <p:nvPr/>
        </p:nvSpPr>
        <p:spPr>
          <a:xfrm>
            <a:off x="1988074" y="12699839"/>
            <a:ext cx="12689094" cy="2308324"/>
          </a:xfrm>
          <a:prstGeom prst="rect">
            <a:avLst/>
          </a:prstGeom>
        </p:spPr>
        <p:txBody>
          <a:bodyPr wrap="square">
            <a:spAutoFit/>
          </a:bodyPr>
          <a:lstStyle/>
          <a:p>
            <a:r>
              <a:rPr lang="es-ES" sz="7200" dirty="0" smtClean="0">
                <a:solidFill>
                  <a:srgbClr val="7BBF4A"/>
                </a:solidFill>
                <a:latin typeface="Calibri" charset="0"/>
                <a:cs typeface="Calibri" charset="0"/>
              </a:rPr>
              <a:t>CLIMATE CHANGE AND FOREST ECOSYSTEMS</a:t>
            </a:r>
            <a:endParaRPr lang="it-IT" sz="7200" dirty="0">
              <a:solidFill>
                <a:srgbClr val="7BBF4A"/>
              </a:solidFill>
              <a:latin typeface="Calibri" charset="0"/>
              <a:cs typeface="Calibri" charset="0"/>
            </a:endParaRPr>
          </a:p>
        </p:txBody>
      </p:sp>
      <p:sp>
        <p:nvSpPr>
          <p:cNvPr id="38" name="Rettangolo 37">
            <a:extLst>
              <a:ext uri="{FF2B5EF4-FFF2-40B4-BE49-F238E27FC236}">
                <a16:creationId xmlns:a16="http://schemas.microsoft.com/office/drawing/2014/main" xmlns="" id="{49612A78-37E1-4A2E-809A-B11243A13E11}"/>
              </a:ext>
            </a:extLst>
          </p:cNvPr>
          <p:cNvSpPr/>
          <p:nvPr/>
        </p:nvSpPr>
        <p:spPr>
          <a:xfrm>
            <a:off x="17320563" y="12756633"/>
            <a:ext cx="4601581" cy="1200329"/>
          </a:xfrm>
          <a:prstGeom prst="rect">
            <a:avLst/>
          </a:prstGeom>
        </p:spPr>
        <p:txBody>
          <a:bodyPr wrap="none">
            <a:spAutoFit/>
          </a:bodyPr>
          <a:lstStyle/>
          <a:p>
            <a:pPr algn="just"/>
            <a:r>
              <a:rPr lang="it-IT" sz="7200" dirty="0" smtClean="0">
                <a:solidFill>
                  <a:srgbClr val="7BBF4A"/>
                </a:solidFill>
                <a:latin typeface="Calibri" charset="0"/>
                <a:cs typeface="Calibri" charset="0"/>
              </a:rPr>
              <a:t>OBJECTIVES</a:t>
            </a:r>
            <a:endParaRPr lang="en-GB" sz="7200" dirty="0">
              <a:solidFill>
                <a:srgbClr val="7BBF4A"/>
              </a:solidFill>
              <a:latin typeface="Calibri" charset="0"/>
              <a:cs typeface="Calibri" charset="0"/>
            </a:endParaRPr>
          </a:p>
        </p:txBody>
      </p:sp>
      <p:pic>
        <p:nvPicPr>
          <p:cNvPr id="39" name="Picture 2">
            <a:extLst>
              <a:ext uri="{FF2B5EF4-FFF2-40B4-BE49-F238E27FC236}">
                <a16:creationId xmlns:a16="http://schemas.microsoft.com/office/drawing/2014/main" xmlns="" id="{EC6BF71E-E74E-401B-A43C-A17A55658953}"/>
              </a:ext>
            </a:extLst>
          </p:cNvPr>
          <p:cNvPicPr>
            <a:picLocks noChangeAspect="1"/>
          </p:cNvPicPr>
          <p:nvPr/>
        </p:nvPicPr>
        <p:blipFill>
          <a:blip r:embed="rId13"/>
          <a:stretch>
            <a:fillRect/>
          </a:stretch>
        </p:blipFill>
        <p:spPr>
          <a:xfrm>
            <a:off x="15865749" y="12734140"/>
            <a:ext cx="1454813" cy="1237086"/>
          </a:xfrm>
          <a:prstGeom prst="rect">
            <a:avLst/>
          </a:prstGeom>
        </p:spPr>
      </p:pic>
      <p:sp>
        <p:nvSpPr>
          <p:cNvPr id="43" name="Rettangolo 42">
            <a:extLst>
              <a:ext uri="{FF2B5EF4-FFF2-40B4-BE49-F238E27FC236}">
                <a16:creationId xmlns:a16="http://schemas.microsoft.com/office/drawing/2014/main" xmlns="" id="{6887A0C1-7A01-4539-A8EA-8BAC39896D7A}"/>
              </a:ext>
            </a:extLst>
          </p:cNvPr>
          <p:cNvSpPr/>
          <p:nvPr/>
        </p:nvSpPr>
        <p:spPr>
          <a:xfrm>
            <a:off x="2234016" y="25382457"/>
            <a:ext cx="12754954" cy="2477601"/>
          </a:xfrm>
          <a:prstGeom prst="rect">
            <a:avLst/>
          </a:prstGeom>
        </p:spPr>
        <p:txBody>
          <a:bodyPr wrap="square">
            <a:spAutoFit/>
          </a:bodyPr>
          <a:lstStyle/>
          <a:p>
            <a:pPr algn="just"/>
            <a:r>
              <a:rPr lang="es-ES" sz="3100" b="1" dirty="0" smtClean="0">
                <a:solidFill>
                  <a:schemeClr val="tx1">
                    <a:lumMod val="75000"/>
                    <a:lumOff val="25000"/>
                  </a:schemeClr>
                </a:solidFill>
                <a:latin typeface="Calibri" charset="0"/>
                <a:cs typeface="Calibri" charset="0"/>
              </a:rPr>
              <a:t>Decision Support System </a:t>
            </a:r>
            <a:r>
              <a:rPr lang="es-ES" sz="3100" b="1" dirty="0" smtClean="0">
                <a:solidFill>
                  <a:schemeClr val="tx1">
                    <a:lumMod val="75000"/>
                    <a:lumOff val="25000"/>
                  </a:schemeClr>
                </a:solidFill>
                <a:latin typeface="Calibri" charset="0"/>
                <a:cs typeface="Calibri" charset="0"/>
              </a:rPr>
              <a:t>– DSS</a:t>
            </a:r>
          </a:p>
          <a:p>
            <a:pPr algn="just"/>
            <a:r>
              <a:rPr lang="en-GB" sz="3100" dirty="0" smtClean="0">
                <a:solidFill>
                  <a:schemeClr val="tx1">
                    <a:lumMod val="75000"/>
                    <a:lumOff val="25000"/>
                  </a:schemeClr>
                </a:solidFill>
                <a:latin typeface="Calibri" charset="0"/>
                <a:cs typeface="Calibri" charset="0"/>
              </a:rPr>
              <a:t>LIFE Resilient Forest will develop a system to introduce climate change adaptation strategies in forest management across Europe. This tool will be based on a successful approach already adopted by the municipality of Serra (Valencia, Spain).</a:t>
            </a:r>
            <a:endParaRPr lang="pt-BR" sz="3100" dirty="0">
              <a:solidFill>
                <a:schemeClr val="tx1">
                  <a:lumMod val="75000"/>
                  <a:lumOff val="25000"/>
                </a:schemeClr>
              </a:solidFill>
              <a:latin typeface="Calibri" charset="0"/>
              <a:cs typeface="Calibri" charset="0"/>
            </a:endParaRPr>
          </a:p>
        </p:txBody>
      </p:sp>
      <p:sp>
        <p:nvSpPr>
          <p:cNvPr id="44" name="Rettangolo 43">
            <a:extLst>
              <a:ext uri="{FF2B5EF4-FFF2-40B4-BE49-F238E27FC236}">
                <a16:creationId xmlns:a16="http://schemas.microsoft.com/office/drawing/2014/main" xmlns="" id="{3B0E449D-FC2E-431F-90B0-066E6DCA615E}"/>
              </a:ext>
            </a:extLst>
          </p:cNvPr>
          <p:cNvSpPr/>
          <p:nvPr/>
        </p:nvSpPr>
        <p:spPr>
          <a:xfrm>
            <a:off x="2253450" y="28016902"/>
            <a:ext cx="12520054" cy="2000548"/>
          </a:xfrm>
          <a:prstGeom prst="rect">
            <a:avLst/>
          </a:prstGeom>
        </p:spPr>
        <p:txBody>
          <a:bodyPr wrap="square">
            <a:spAutoFit/>
          </a:bodyPr>
          <a:lstStyle/>
          <a:p>
            <a:r>
              <a:rPr lang="pt-BR" sz="3100" b="1" dirty="0" smtClean="0">
                <a:solidFill>
                  <a:schemeClr val="tx1">
                    <a:lumMod val="75000"/>
                    <a:lumOff val="25000"/>
                  </a:schemeClr>
                </a:solidFill>
                <a:latin typeface="Calibri" charset="0"/>
                <a:cs typeface="Calibri" charset="0"/>
              </a:rPr>
              <a:t>Demonstration </a:t>
            </a:r>
          </a:p>
          <a:p>
            <a:r>
              <a:rPr lang="en-GB" sz="3100" dirty="0" smtClean="0">
                <a:solidFill>
                  <a:schemeClr val="tx1">
                    <a:lumMod val="75000"/>
                    <a:lumOff val="25000"/>
                  </a:schemeClr>
                </a:solidFill>
                <a:latin typeface="Calibri" charset="0"/>
                <a:cs typeface="Calibri" charset="0"/>
              </a:rPr>
              <a:t>The support system will be adapted to different conditions and demonstrated at three locations in Germany, Portugal and Spain, both at sub-catchment and at catchment scale</a:t>
            </a:r>
            <a:r>
              <a:rPr lang="en-GB" sz="3100" dirty="0" smtClean="0">
                <a:solidFill>
                  <a:schemeClr val="tx1">
                    <a:lumMod val="75000"/>
                    <a:lumOff val="25000"/>
                  </a:schemeClr>
                </a:solidFill>
                <a:latin typeface="Calibri" charset="0"/>
                <a:cs typeface="Calibri" charset="0"/>
              </a:rPr>
              <a:t>.</a:t>
            </a:r>
            <a:r>
              <a:rPr lang="es-ES" sz="3100" dirty="0" smtClean="0">
                <a:solidFill>
                  <a:schemeClr val="tx1">
                    <a:lumMod val="75000"/>
                    <a:lumOff val="25000"/>
                  </a:schemeClr>
                </a:solidFill>
                <a:latin typeface="Calibri" charset="0"/>
                <a:cs typeface="Calibri" charset="0"/>
              </a:rPr>
              <a:t>.</a:t>
            </a:r>
            <a:endParaRPr lang="it-IT" sz="3100" dirty="0">
              <a:solidFill>
                <a:schemeClr val="tx1">
                  <a:lumMod val="75000"/>
                  <a:lumOff val="25000"/>
                </a:schemeClr>
              </a:solidFill>
              <a:latin typeface="Calibri" charset="0"/>
              <a:cs typeface="Calibri" charset="0"/>
            </a:endParaRPr>
          </a:p>
        </p:txBody>
      </p:sp>
      <p:sp>
        <p:nvSpPr>
          <p:cNvPr id="45" name="Rettangolo 44">
            <a:extLst>
              <a:ext uri="{FF2B5EF4-FFF2-40B4-BE49-F238E27FC236}">
                <a16:creationId xmlns:a16="http://schemas.microsoft.com/office/drawing/2014/main" xmlns="" id="{430295F2-CEEA-4E5E-886F-540EF8CB2D31}"/>
              </a:ext>
            </a:extLst>
          </p:cNvPr>
          <p:cNvSpPr/>
          <p:nvPr/>
        </p:nvSpPr>
        <p:spPr>
          <a:xfrm>
            <a:off x="2307464" y="30234942"/>
            <a:ext cx="12502603" cy="1554272"/>
          </a:xfrm>
          <a:prstGeom prst="rect">
            <a:avLst/>
          </a:prstGeom>
        </p:spPr>
        <p:txBody>
          <a:bodyPr wrap="square">
            <a:spAutoFit/>
          </a:bodyPr>
          <a:lstStyle/>
          <a:p>
            <a:r>
              <a:rPr lang="pt-BR" sz="3100" b="1" dirty="0" smtClean="0">
                <a:solidFill>
                  <a:schemeClr val="tx1">
                    <a:lumMod val="75000"/>
                    <a:lumOff val="25000"/>
                  </a:schemeClr>
                </a:solidFill>
                <a:latin typeface="Calibri" charset="0"/>
                <a:cs typeface="Calibri" charset="0"/>
              </a:rPr>
              <a:t>Replication </a:t>
            </a:r>
          </a:p>
          <a:p>
            <a:r>
              <a:rPr lang="en-GB" sz="3100" dirty="0" smtClean="0">
                <a:solidFill>
                  <a:schemeClr val="tx1">
                    <a:lumMod val="75000"/>
                    <a:lumOff val="25000"/>
                  </a:schemeClr>
                </a:solidFill>
                <a:latin typeface="Calibri" charset="0"/>
                <a:cs typeface="Calibri" charset="0"/>
              </a:rPr>
              <a:t>A replication strategy will be developed for transferring this approach, so it can be applied elsewhere across Europe.</a:t>
            </a:r>
          </a:p>
        </p:txBody>
      </p:sp>
      <p:sp>
        <p:nvSpPr>
          <p:cNvPr id="46" name="Rettangolo 45">
            <a:extLst>
              <a:ext uri="{FF2B5EF4-FFF2-40B4-BE49-F238E27FC236}">
                <a16:creationId xmlns:a16="http://schemas.microsoft.com/office/drawing/2014/main" xmlns="" id="{E33FA2B3-0137-4DB6-B1DC-45492DF68063}"/>
              </a:ext>
            </a:extLst>
          </p:cNvPr>
          <p:cNvSpPr/>
          <p:nvPr/>
        </p:nvSpPr>
        <p:spPr>
          <a:xfrm>
            <a:off x="2263229" y="31879540"/>
            <a:ext cx="12528286" cy="2000548"/>
          </a:xfrm>
          <a:prstGeom prst="rect">
            <a:avLst/>
          </a:prstGeom>
        </p:spPr>
        <p:txBody>
          <a:bodyPr wrap="square">
            <a:spAutoFit/>
          </a:bodyPr>
          <a:lstStyle/>
          <a:p>
            <a:r>
              <a:rPr lang="pt-BR" sz="3100" b="1" dirty="0" smtClean="0">
                <a:solidFill>
                  <a:schemeClr val="tx1">
                    <a:lumMod val="75000"/>
                    <a:lumOff val="25000"/>
                  </a:schemeClr>
                </a:solidFill>
                <a:latin typeface="Calibri" charset="0"/>
                <a:cs typeface="Calibri" charset="0"/>
              </a:rPr>
              <a:t>Monitoring</a:t>
            </a:r>
          </a:p>
          <a:p>
            <a:r>
              <a:rPr lang="en-GB" sz="3100" dirty="0" smtClean="0">
                <a:solidFill>
                  <a:schemeClr val="tx1">
                    <a:lumMod val="75000"/>
                    <a:lumOff val="25000"/>
                  </a:schemeClr>
                </a:solidFill>
                <a:latin typeface="Calibri" charset="0"/>
                <a:cs typeface="Calibri" charset="0"/>
              </a:rPr>
              <a:t>The project will conduct a complete monitoring of the impacts, including a Life Cycle Assessment (LCA) of the system, to prove the environmental soundness of the approach and its socioeconomic effects in rural areas.</a:t>
            </a:r>
          </a:p>
        </p:txBody>
      </p:sp>
      <p:sp>
        <p:nvSpPr>
          <p:cNvPr id="48" name="Rettangolo 47">
            <a:extLst>
              <a:ext uri="{FF2B5EF4-FFF2-40B4-BE49-F238E27FC236}">
                <a16:creationId xmlns:a16="http://schemas.microsoft.com/office/drawing/2014/main" xmlns="" id="{67CF0EB7-8191-4BF9-8E4A-5E9F3417E11C}"/>
              </a:ext>
            </a:extLst>
          </p:cNvPr>
          <p:cNvSpPr/>
          <p:nvPr/>
        </p:nvSpPr>
        <p:spPr>
          <a:xfrm>
            <a:off x="2311846" y="33999639"/>
            <a:ext cx="12676562" cy="2477601"/>
          </a:xfrm>
          <a:prstGeom prst="rect">
            <a:avLst/>
          </a:prstGeom>
        </p:spPr>
        <p:txBody>
          <a:bodyPr wrap="square">
            <a:spAutoFit/>
          </a:bodyPr>
          <a:lstStyle/>
          <a:p>
            <a:r>
              <a:rPr lang="pt-BR" sz="3100" b="1" dirty="0" smtClean="0">
                <a:solidFill>
                  <a:schemeClr val="tx1">
                    <a:lumMod val="75000"/>
                    <a:lumOff val="25000"/>
                  </a:schemeClr>
                </a:solidFill>
                <a:latin typeface="Calibri" charset="0"/>
                <a:cs typeface="Calibri" charset="0"/>
              </a:rPr>
              <a:t>Networking</a:t>
            </a:r>
          </a:p>
          <a:p>
            <a:r>
              <a:rPr lang="en-GB" sz="3100" dirty="0" smtClean="0">
                <a:solidFill>
                  <a:schemeClr val="tx1">
                    <a:lumMod val="75000"/>
                    <a:lumOff val="25000"/>
                  </a:schemeClr>
                </a:solidFill>
                <a:latin typeface="Calibri" charset="0"/>
                <a:cs typeface="Calibri" charset="0"/>
              </a:rPr>
              <a:t>Networking activities will be developed so the project can take advantage of other successful initiatives related to forest management and climate change, and to facilitate the transfer of information on forest management and climate change initiatives.</a:t>
            </a:r>
          </a:p>
        </p:txBody>
      </p:sp>
      <p:sp>
        <p:nvSpPr>
          <p:cNvPr id="49" name="Rettangolo 48">
            <a:extLst>
              <a:ext uri="{FF2B5EF4-FFF2-40B4-BE49-F238E27FC236}">
                <a16:creationId xmlns:a16="http://schemas.microsoft.com/office/drawing/2014/main" xmlns="" id="{234EFBCF-E903-415B-9196-32E6CA4E0522}"/>
              </a:ext>
            </a:extLst>
          </p:cNvPr>
          <p:cNvSpPr/>
          <p:nvPr/>
        </p:nvSpPr>
        <p:spPr>
          <a:xfrm>
            <a:off x="15881627" y="18010443"/>
            <a:ext cx="15075382" cy="3231654"/>
          </a:xfrm>
          <a:prstGeom prst="rect">
            <a:avLst/>
          </a:prstGeom>
        </p:spPr>
        <p:txBody>
          <a:bodyPr wrap="square">
            <a:spAutoFit/>
          </a:bodyPr>
          <a:lstStyle/>
          <a:p>
            <a:endParaRPr lang="es-ES" sz="6000" dirty="0">
              <a:solidFill>
                <a:srgbClr val="7BBF4A"/>
              </a:solidFill>
              <a:latin typeface="Calibri" charset="0"/>
              <a:cs typeface="Calibri" charset="0"/>
            </a:endParaRPr>
          </a:p>
          <a:p>
            <a:r>
              <a:rPr lang="es-ES" sz="7200" dirty="0" smtClean="0">
                <a:solidFill>
                  <a:srgbClr val="7BBF4A"/>
                </a:solidFill>
                <a:latin typeface="Calibri" charset="0"/>
                <a:cs typeface="Calibri" charset="0"/>
              </a:rPr>
              <a:t>RESILIENT FORESTS DSS TOOL</a:t>
            </a:r>
            <a:endParaRPr lang="es-ES" sz="7200" dirty="0">
              <a:solidFill>
                <a:srgbClr val="7BBF4A"/>
              </a:solidFill>
              <a:latin typeface="Calibri" charset="0"/>
              <a:cs typeface="Calibri" charset="0"/>
            </a:endParaRPr>
          </a:p>
          <a:p>
            <a:r>
              <a:rPr lang="es-ES" sz="7200" dirty="0">
                <a:solidFill>
                  <a:srgbClr val="7BBF4A"/>
                </a:solidFill>
                <a:latin typeface="Calibri" charset="0"/>
                <a:cs typeface="Calibri" charset="0"/>
              </a:rPr>
              <a:t>DECISIÓN</a:t>
            </a:r>
            <a:endParaRPr lang="it-IT" sz="7200" dirty="0">
              <a:solidFill>
                <a:srgbClr val="7BBF4A"/>
              </a:solidFill>
              <a:latin typeface="Calibri" charset="0"/>
              <a:cs typeface="Calibri" charset="0"/>
            </a:endParaRPr>
          </a:p>
        </p:txBody>
      </p:sp>
      <p:sp>
        <p:nvSpPr>
          <p:cNvPr id="50" name="Rettangolo 49">
            <a:extLst>
              <a:ext uri="{FF2B5EF4-FFF2-40B4-BE49-F238E27FC236}">
                <a16:creationId xmlns:a16="http://schemas.microsoft.com/office/drawing/2014/main" xmlns="" id="{B230A2C1-617F-41C4-8043-32E87091D455}"/>
              </a:ext>
            </a:extLst>
          </p:cNvPr>
          <p:cNvSpPr/>
          <p:nvPr/>
        </p:nvSpPr>
        <p:spPr>
          <a:xfrm>
            <a:off x="15881627" y="21106263"/>
            <a:ext cx="13419688" cy="4385816"/>
          </a:xfrm>
          <a:prstGeom prst="rect">
            <a:avLst/>
          </a:prstGeom>
        </p:spPr>
        <p:txBody>
          <a:bodyPr wrap="square">
            <a:spAutoFit/>
          </a:bodyPr>
          <a:lstStyle/>
          <a:p>
            <a:r>
              <a:rPr lang="en-GB" sz="3100" dirty="0" smtClean="0">
                <a:solidFill>
                  <a:schemeClr val="tx1">
                    <a:lumMod val="75000"/>
                    <a:lumOff val="25000"/>
                  </a:schemeClr>
                </a:solidFill>
                <a:latin typeface="Calibri" charset="0"/>
                <a:cs typeface="Calibri" charset="0"/>
              </a:rPr>
              <a:t>The DDS system aims to: </a:t>
            </a:r>
            <a:endParaRPr lang="en-GB" sz="3100" dirty="0" smtClean="0">
              <a:solidFill>
                <a:schemeClr val="tx1">
                  <a:lumMod val="75000"/>
                  <a:lumOff val="25000"/>
                </a:schemeClr>
              </a:solidFill>
              <a:latin typeface="Calibri" charset="0"/>
              <a:cs typeface="Calibri" charset="0"/>
            </a:endParaRPr>
          </a:p>
          <a:p>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guide forest managers in the climate change adaptations </a:t>
            </a:r>
            <a:endParaRPr lang="en-GB" sz="3100" dirty="0" smtClean="0">
              <a:solidFill>
                <a:schemeClr val="tx1">
                  <a:lumMod val="75000"/>
                  <a:lumOff val="25000"/>
                </a:schemeClr>
              </a:solidFill>
              <a:latin typeface="Calibri" charset="0"/>
              <a:cs typeface="Calibri" charset="0"/>
            </a:endParaRPr>
          </a:p>
          <a:p>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optimize and update forest managements at the watershed scale incorporating climate change issues </a:t>
            </a:r>
            <a:endParaRPr lang="en-GB" sz="3100" dirty="0" smtClean="0">
              <a:solidFill>
                <a:schemeClr val="tx1">
                  <a:lumMod val="75000"/>
                  <a:lumOff val="25000"/>
                </a:schemeClr>
              </a:solidFill>
              <a:latin typeface="Calibri" charset="0"/>
              <a:cs typeface="Calibri" charset="0"/>
            </a:endParaRPr>
          </a:p>
          <a:p>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combine the main forest goods and forest services into a multi-stakeholder multi-criteria tool based on the different environmental and socioeconomic situations </a:t>
            </a:r>
            <a:endParaRPr lang="en-GB" sz="3100" dirty="0" smtClean="0">
              <a:solidFill>
                <a:schemeClr val="tx1">
                  <a:lumMod val="75000"/>
                  <a:lumOff val="25000"/>
                </a:schemeClr>
              </a:solidFill>
              <a:latin typeface="Calibri" charset="0"/>
              <a:cs typeface="Calibri" charset="0"/>
            </a:endParaRPr>
          </a:p>
          <a:p>
            <a:r>
              <a:rPr lang="en-GB" sz="3100" dirty="0" smtClean="0">
                <a:solidFill>
                  <a:schemeClr val="tx1">
                    <a:lumMod val="75000"/>
                    <a:lumOff val="25000"/>
                  </a:schemeClr>
                </a:solidFill>
                <a:latin typeface="Calibri" charset="0"/>
                <a:cs typeface="Calibri" charset="0"/>
              </a:rPr>
              <a:t>• </a:t>
            </a:r>
            <a:r>
              <a:rPr lang="en-GB" sz="3100" dirty="0" smtClean="0">
                <a:solidFill>
                  <a:schemeClr val="tx1">
                    <a:lumMod val="75000"/>
                    <a:lumOff val="25000"/>
                  </a:schemeClr>
                </a:solidFill>
                <a:latin typeface="Calibri" charset="0"/>
                <a:cs typeface="Calibri" charset="0"/>
              </a:rPr>
              <a:t>couple the different results of hydrological, biomass, </a:t>
            </a:r>
            <a:r>
              <a:rPr lang="en-GB" sz="3100" dirty="0" err="1" smtClean="0">
                <a:solidFill>
                  <a:schemeClr val="tx1">
                    <a:lumMod val="75000"/>
                    <a:lumOff val="25000"/>
                  </a:schemeClr>
                </a:solidFill>
                <a:latin typeface="Calibri" charset="0"/>
                <a:cs typeface="Calibri" charset="0"/>
              </a:rPr>
              <a:t>hydroeconomic</a:t>
            </a:r>
            <a:r>
              <a:rPr lang="en-GB" sz="3100" dirty="0" smtClean="0">
                <a:solidFill>
                  <a:schemeClr val="tx1">
                    <a:lumMod val="75000"/>
                    <a:lumOff val="25000"/>
                  </a:schemeClr>
                </a:solidFill>
                <a:latin typeface="Calibri" charset="0"/>
                <a:cs typeface="Calibri" charset="0"/>
              </a:rPr>
              <a:t> and climate change models in order to set optimal management practices</a:t>
            </a:r>
            <a:endParaRPr lang="pt-BR" sz="3100" dirty="0">
              <a:solidFill>
                <a:schemeClr val="tx1">
                  <a:lumMod val="75000"/>
                  <a:lumOff val="25000"/>
                </a:schemeClr>
              </a:solidFill>
              <a:latin typeface="Calibri" charset="0"/>
              <a:cs typeface="Calibri" charset="0"/>
            </a:endParaRPr>
          </a:p>
        </p:txBody>
      </p:sp>
      <p:pic>
        <p:nvPicPr>
          <p:cNvPr id="52" name="Picture 1">
            <a:extLst>
              <a:ext uri="{FF2B5EF4-FFF2-40B4-BE49-F238E27FC236}">
                <a16:creationId xmlns:a16="http://schemas.microsoft.com/office/drawing/2014/main" xmlns="" id="{4A1D7405-8207-4612-8BDE-E8774A0EA262}"/>
              </a:ext>
            </a:extLst>
          </p:cNvPr>
          <p:cNvPicPr>
            <a:picLocks noChangeAspect="1"/>
          </p:cNvPicPr>
          <p:nvPr/>
        </p:nvPicPr>
        <p:blipFill>
          <a:blip r:embed="rId14"/>
          <a:stretch>
            <a:fillRect/>
          </a:stretch>
        </p:blipFill>
        <p:spPr>
          <a:xfrm>
            <a:off x="16220055" y="31537281"/>
            <a:ext cx="1582802" cy="1172868"/>
          </a:xfrm>
          <a:prstGeom prst="rect">
            <a:avLst/>
          </a:prstGeom>
        </p:spPr>
      </p:pic>
      <p:sp>
        <p:nvSpPr>
          <p:cNvPr id="53" name="Rettangolo 52">
            <a:extLst>
              <a:ext uri="{FF2B5EF4-FFF2-40B4-BE49-F238E27FC236}">
                <a16:creationId xmlns:a16="http://schemas.microsoft.com/office/drawing/2014/main" xmlns="" id="{59424DBC-405B-4A3E-970E-22482CEC245C}"/>
              </a:ext>
            </a:extLst>
          </p:cNvPr>
          <p:cNvSpPr/>
          <p:nvPr/>
        </p:nvSpPr>
        <p:spPr>
          <a:xfrm>
            <a:off x="17838832" y="31514953"/>
            <a:ext cx="10969091" cy="1200329"/>
          </a:xfrm>
          <a:prstGeom prst="rect">
            <a:avLst/>
          </a:prstGeom>
        </p:spPr>
        <p:txBody>
          <a:bodyPr wrap="square">
            <a:spAutoFit/>
          </a:bodyPr>
          <a:lstStyle/>
          <a:p>
            <a:r>
              <a:rPr lang="it-IT" sz="7200" dirty="0" smtClean="0">
                <a:solidFill>
                  <a:srgbClr val="7BBF4A"/>
                </a:solidFill>
                <a:latin typeface="Calibri" charset="0"/>
                <a:cs typeface="Calibri" charset="0"/>
              </a:rPr>
              <a:t>EXPECTED RESULTS</a:t>
            </a:r>
            <a:endParaRPr lang="en-GB" sz="7200" dirty="0">
              <a:solidFill>
                <a:srgbClr val="7BBF4A"/>
              </a:solidFill>
              <a:latin typeface="Calibri" charset="0"/>
              <a:cs typeface="Calibri" charset="0"/>
            </a:endParaRPr>
          </a:p>
        </p:txBody>
      </p:sp>
      <p:pic>
        <p:nvPicPr>
          <p:cNvPr id="57" name="Immagine 56" descr="Immagine che contiene montagna, natura, esterni, valle&#10;&#10;Descrizione generata automaticamente">
            <a:extLst>
              <a:ext uri="{FF2B5EF4-FFF2-40B4-BE49-F238E27FC236}">
                <a16:creationId xmlns:a16="http://schemas.microsoft.com/office/drawing/2014/main" xmlns="" id="{77A69F3F-D5F7-49E5-9C6E-6F6024F79AA0}"/>
              </a:ext>
            </a:extLst>
          </p:cNvPr>
          <p:cNvPicPr>
            <a:picLocks noChangeAspect="1"/>
          </p:cNvPicPr>
          <p:nvPr/>
        </p:nvPicPr>
        <p:blipFill rotWithShape="1">
          <a:blip r:embed="rId15">
            <a:extLst>
              <a:ext uri="{28A0092B-C50C-407E-A947-70E740481C1C}">
                <a14:useLocalDpi xmlns:a14="http://schemas.microsoft.com/office/drawing/2010/main" xmlns="" val="0"/>
              </a:ext>
            </a:extLst>
          </a:blip>
          <a:srcRect t="26588" b="12849"/>
          <a:stretch/>
        </p:blipFill>
        <p:spPr>
          <a:xfrm>
            <a:off x="2092341" y="18978193"/>
            <a:ext cx="12410431" cy="4734215"/>
          </a:xfrm>
          <a:prstGeom prst="rect">
            <a:avLst/>
          </a:prstGeom>
        </p:spPr>
      </p:pic>
      <p:pic>
        <p:nvPicPr>
          <p:cNvPr id="1026" name="Picture 2" descr="F:\infograph-04 (1).jpg"/>
          <p:cNvPicPr>
            <a:picLocks noChangeAspect="1" noChangeArrowheads="1"/>
          </p:cNvPicPr>
          <p:nvPr/>
        </p:nvPicPr>
        <p:blipFill>
          <a:blip r:embed="rId16"/>
          <a:srcRect/>
          <a:stretch>
            <a:fillRect/>
          </a:stretch>
        </p:blipFill>
        <p:spPr bwMode="auto">
          <a:xfrm>
            <a:off x="17279007" y="25606557"/>
            <a:ext cx="9276527" cy="5744705"/>
          </a:xfrm>
          <a:prstGeom prst="rect">
            <a:avLst/>
          </a:prstGeom>
          <a:noFill/>
        </p:spPr>
      </p:pic>
    </p:spTree>
    <p:extLst>
      <p:ext uri="{BB962C8B-B14F-4D97-AF65-F5344CB8AC3E}">
        <p14:creationId xmlns:p14="http://schemas.microsoft.com/office/powerpoint/2010/main" xmlns="" val="50634408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933</TotalTime>
  <Words>486</Words>
  <Application>Microsoft Office PowerPoint</Application>
  <PresentationFormat>Personalizzato</PresentationFormat>
  <Paragraphs>37</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lpigneri</dc:creator>
  <cp:lastModifiedBy>user</cp:lastModifiedBy>
  <cp:revision>64</cp:revision>
  <cp:lastPrinted>2019-10-17T16:28:44Z</cp:lastPrinted>
  <dcterms:created xsi:type="dcterms:W3CDTF">2018-05-31T07:17:49Z</dcterms:created>
  <dcterms:modified xsi:type="dcterms:W3CDTF">2019-11-11T10:28:45Z</dcterms:modified>
</cp:coreProperties>
</file>