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30275213" cy="4280376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022" userDrawn="1">
          <p15:clr>
            <a:srgbClr val="A4A3A4"/>
          </p15:clr>
        </p15:guide>
        <p15:guide id="2" pos="95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BF4A"/>
    <a:srgbClr val="994905"/>
    <a:srgbClr val="FFC000"/>
    <a:srgbClr val="9C5940"/>
    <a:srgbClr val="9C3924"/>
    <a:srgbClr val="9C1200"/>
    <a:srgbClr val="FFC1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4F1E4E-837B-4EE3-8C49-82AAE19FDD18}" v="1" dt="2019-10-30T09:47:40.9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42" autoAdjust="0"/>
    <p:restoredTop sz="94660"/>
  </p:normalViewPr>
  <p:slideViewPr>
    <p:cSldViewPr snapToGrid="0">
      <p:cViewPr>
        <p:scale>
          <a:sx n="33" d="100"/>
          <a:sy n="33" d="100"/>
        </p:scale>
        <p:origin x="470" y="-4493"/>
      </p:cViewPr>
      <p:guideLst>
        <p:guide orient="horz" pos="16022"/>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324F1E4E-837B-4EE3-8C49-82AAE19FDD18}"/>
    <pc:docChg chg="modSld">
      <pc:chgData name="" userId="" providerId="" clId="Web-{324F1E4E-837B-4EE3-8C49-82AAE19FDD18}" dt="2019-10-30T09:47:40.991" v="0" actId="1076"/>
      <pc:docMkLst>
        <pc:docMk/>
      </pc:docMkLst>
      <pc:sldChg chg="modSp">
        <pc:chgData name="" userId="" providerId="" clId="Web-{324F1E4E-837B-4EE3-8C49-82AAE19FDD18}" dt="2019-10-30T09:47:40.991" v="0" actId="1076"/>
        <pc:sldMkLst>
          <pc:docMk/>
          <pc:sldMk cId="506344088" sldId="257"/>
        </pc:sldMkLst>
        <pc:spChg chg="mod">
          <ac:chgData name="" userId="" providerId="" clId="Web-{324F1E4E-837B-4EE3-8C49-82AAE19FDD18}" dt="2019-10-30T09:47:40.991" v="0" actId="1076"/>
          <ac:spMkLst>
            <pc:docMk/>
            <pc:sldMk cId="506344088" sldId="257"/>
            <ac:spMk id="49" creationId="{234EFBCF-E903-415B-9196-32E6CA4E05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641F0D4-174E-4350-A207-1A13CB095EB5}" type="datetimeFigureOut">
              <a:rPr lang="it-IT" smtClean="0"/>
              <a:t>30/10/2019</a:t>
            </a:fld>
            <a:endParaRPr lang="it-IT"/>
          </a:p>
        </p:txBody>
      </p:sp>
      <p:sp>
        <p:nvSpPr>
          <p:cNvPr id="4" name="Segnaposto immagine diapositiva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3E9B000-B58A-43A7-83FD-8BE1CCF49A52}" type="slidenum">
              <a:rPr lang="it-IT" smtClean="0"/>
              <a:t>‹#›</a:t>
            </a:fld>
            <a:endParaRPr lang="it-IT"/>
          </a:p>
        </p:txBody>
      </p:sp>
    </p:spTree>
    <p:extLst>
      <p:ext uri="{BB962C8B-B14F-4D97-AF65-F5344CB8AC3E}">
        <p14:creationId xmlns:p14="http://schemas.microsoft.com/office/powerpoint/2010/main" val="2809898488"/>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7A17D1-2893-4DF0-913A-43B68DB937A9}" type="datetimeFigureOut">
              <a:rPr lang="it-IT" smtClean="0"/>
              <a:t>30/10/2019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2574701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7A17D1-2893-4DF0-913A-43B68DB937A9}" type="datetimeFigureOut">
              <a:rPr lang="it-IT" smtClean="0"/>
              <a:t>30/10/2019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27799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7A17D1-2893-4DF0-913A-43B68DB937A9}" type="datetimeFigureOut">
              <a:rPr lang="it-IT" smtClean="0"/>
              <a:t>30/10/2019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1424634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7A17D1-2893-4DF0-913A-43B68DB937A9}" type="datetimeFigureOut">
              <a:rPr lang="it-IT" smtClean="0"/>
              <a:t>30/10/2019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1611385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77A17D1-2893-4DF0-913A-43B68DB937A9}" type="datetimeFigureOut">
              <a:rPr lang="it-IT" smtClean="0"/>
              <a:t>30/10/2019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197095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7A17D1-2893-4DF0-913A-43B68DB937A9}" type="datetimeFigureOut">
              <a:rPr lang="it-IT" smtClean="0"/>
              <a:t>30/10/2019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3440718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it-IT"/>
              <a:t>Modifica gli stili del testo dello schema</a:t>
            </a:r>
          </a:p>
        </p:txBody>
      </p:sp>
      <p:sp>
        <p:nvSpPr>
          <p:cNvPr id="4" name="Content Placeholder 3"/>
          <p:cNvSpPr>
            <a:spLocks noGrp="1"/>
          </p:cNvSpPr>
          <p:nvPr>
            <p:ph sz="half" idx="2"/>
          </p:nvPr>
        </p:nvSpPr>
        <p:spPr>
          <a:xfrm>
            <a:off x="2085368" y="15635264"/>
            <a:ext cx="12807832" cy="2299711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it-IT"/>
              <a:t>Modifica gli stili del testo dello schema</a:t>
            </a:r>
          </a:p>
        </p:txBody>
      </p:sp>
      <p:sp>
        <p:nvSpPr>
          <p:cNvPr id="6" name="Content Placeholder 5"/>
          <p:cNvSpPr>
            <a:spLocks noGrp="1"/>
          </p:cNvSpPr>
          <p:nvPr>
            <p:ph sz="quarter" idx="4"/>
          </p:nvPr>
        </p:nvSpPr>
        <p:spPr>
          <a:xfrm>
            <a:off x="15326828" y="15635264"/>
            <a:ext cx="12870909" cy="2299711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7A17D1-2893-4DF0-913A-43B68DB937A9}" type="datetimeFigureOut">
              <a:rPr lang="it-IT" smtClean="0"/>
              <a:t>30/10/2019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289676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7A17D1-2893-4DF0-913A-43B68DB937A9}" type="datetimeFigureOut">
              <a:rPr lang="it-IT" smtClean="0"/>
              <a:t>30/10/2019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95188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A17D1-2893-4DF0-913A-43B68DB937A9}" type="datetimeFigureOut">
              <a:rPr lang="it-IT" smtClean="0"/>
              <a:t>30/10/2019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203183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it-IT"/>
              <a:t>Fare clic per modificare lo stile del titolo dello schema</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77A17D1-2893-4DF0-913A-43B68DB937A9}" type="datetimeFigureOut">
              <a:rPr lang="it-IT" smtClean="0"/>
              <a:t>30/10/2019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1325184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it-IT"/>
              <a:t>Fare clic sull'icona per inserire un'immagine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77A17D1-2893-4DF0-913A-43B68DB937A9}" type="datetimeFigureOut">
              <a:rPr lang="it-IT" smtClean="0"/>
              <a:t>30/10/2019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62B4A67-7FC2-4FC0-AB26-80284695CBED}" type="slidenum">
              <a:rPr lang="it-IT" smtClean="0"/>
              <a:t>‹#›</a:t>
            </a:fld>
            <a:endParaRPr lang="it-IT"/>
          </a:p>
        </p:txBody>
      </p:sp>
    </p:spTree>
    <p:extLst>
      <p:ext uri="{BB962C8B-B14F-4D97-AF65-F5344CB8AC3E}">
        <p14:creationId xmlns:p14="http://schemas.microsoft.com/office/powerpoint/2010/main" val="409841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377A17D1-2893-4DF0-913A-43B68DB937A9}" type="datetimeFigureOut">
              <a:rPr lang="it-IT" smtClean="0"/>
              <a:t>30/10/2019</a:t>
            </a:fld>
            <a:endParaRPr lang="it-IT"/>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B62B4A67-7FC2-4FC0-AB26-80284695CBED}" type="slidenum">
              <a:rPr lang="it-IT" smtClean="0"/>
              <a:t>‹#›</a:t>
            </a:fld>
            <a:endParaRPr lang="it-IT"/>
          </a:p>
        </p:txBody>
      </p:sp>
    </p:spTree>
    <p:extLst>
      <p:ext uri="{BB962C8B-B14F-4D97-AF65-F5344CB8AC3E}">
        <p14:creationId xmlns:p14="http://schemas.microsoft.com/office/powerpoint/2010/main" val="3220548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jpg"/><Relationship Id="rId1" Type="http://schemas.openxmlformats.org/officeDocument/2006/relationships/slideLayout" Target="../slideLayouts/slideLayout2.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Immagine 54">
            <a:extLst>
              <a:ext uri="{FF2B5EF4-FFF2-40B4-BE49-F238E27FC236}">
                <a16:creationId xmlns:a16="http://schemas.microsoft.com/office/drawing/2014/main" id="{F3369441-55BC-45FF-AE3D-533444EF11D2}"/>
              </a:ext>
            </a:extLst>
          </p:cNvPr>
          <p:cNvPicPr>
            <a:picLocks noChangeAspect="1"/>
          </p:cNvPicPr>
          <p:nvPr/>
        </p:nvPicPr>
        <p:blipFill>
          <a:blip r:embed="rId2"/>
          <a:stretch>
            <a:fillRect/>
          </a:stretch>
        </p:blipFill>
        <p:spPr>
          <a:xfrm>
            <a:off x="18983301" y="25209857"/>
            <a:ext cx="8005517" cy="6076103"/>
          </a:xfrm>
          <a:prstGeom prst="rect">
            <a:avLst/>
          </a:prstGeom>
        </p:spPr>
      </p:pic>
      <p:pic>
        <p:nvPicPr>
          <p:cNvPr id="51" name="Picture 2">
            <a:extLst>
              <a:ext uri="{FF2B5EF4-FFF2-40B4-BE49-F238E27FC236}">
                <a16:creationId xmlns:a16="http://schemas.microsoft.com/office/drawing/2014/main" id="{E327A37C-5200-41F4-83B7-4BA8ABE27652}"/>
              </a:ext>
            </a:extLst>
          </p:cNvPr>
          <p:cNvPicPr>
            <a:picLocks noChangeAspect="1"/>
          </p:cNvPicPr>
          <p:nvPr/>
        </p:nvPicPr>
        <p:blipFill>
          <a:blip r:embed="rId3"/>
          <a:stretch>
            <a:fillRect/>
          </a:stretch>
        </p:blipFill>
        <p:spPr>
          <a:xfrm>
            <a:off x="1593377" y="23825569"/>
            <a:ext cx="2042460" cy="1638013"/>
          </a:xfrm>
          <a:prstGeom prst="rect">
            <a:avLst/>
          </a:prstGeom>
        </p:spPr>
      </p:pic>
      <p:pic>
        <p:nvPicPr>
          <p:cNvPr id="4" name="Segnaposto contenuto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8716775" y="835486"/>
            <a:ext cx="10319748" cy="4887405"/>
          </a:xfrm>
        </p:spPr>
      </p:pic>
      <p:sp>
        <p:nvSpPr>
          <p:cNvPr id="8" name="Rectangle 94">
            <a:extLst>
              <a:ext uri="{FF2B5EF4-FFF2-40B4-BE49-F238E27FC236}">
                <a16:creationId xmlns:a16="http://schemas.microsoft.com/office/drawing/2014/main" id="{5B81FF1E-9D73-4C07-975D-6E1D8C9AB646}"/>
              </a:ext>
            </a:extLst>
          </p:cNvPr>
          <p:cNvSpPr>
            <a:spLocks noChangeArrowheads="1"/>
          </p:cNvSpPr>
          <p:nvPr/>
        </p:nvSpPr>
        <p:spPr bwMode="auto">
          <a:xfrm>
            <a:off x="2092341" y="5886342"/>
            <a:ext cx="26621800" cy="4469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4405" tIns="37202" rIns="74405" bIns="0">
            <a:spAutoFit/>
          </a:bodyPr>
          <a:lstStyle/>
          <a:p>
            <a:pPr defTabSz="744538">
              <a:defRPr/>
            </a:pPr>
            <a:r>
              <a:rPr lang="en-US" sz="9600" b="1" dirty="0">
                <a:solidFill>
                  <a:srgbClr val="7BBF4A"/>
                </a:solidFill>
                <a:ea typeface="Cabin SemiBold" charset="0"/>
                <a:cs typeface="Cabin SemiBold" charset="0"/>
              </a:rPr>
              <a:t>Coupling water, fire and climate resilience with biomass production in forestry to adapt watersheds to climate change</a:t>
            </a:r>
            <a:endParaRPr lang="en-GB" sz="9600" b="1" dirty="0">
              <a:solidFill>
                <a:srgbClr val="7BBF4A"/>
              </a:solidFill>
              <a:effectLst>
                <a:outerShdw blurRad="38100" dist="38100" dir="2700000" algn="tl">
                  <a:srgbClr val="C0C0C0"/>
                </a:outerShdw>
              </a:effectLst>
              <a:ea typeface="Cabin SemiBold" charset="0"/>
              <a:cs typeface="Cabin SemiBold" charset="0"/>
            </a:endParaRPr>
          </a:p>
        </p:txBody>
      </p:sp>
      <p:sp>
        <p:nvSpPr>
          <p:cNvPr id="11" name="Rectangle 118">
            <a:extLst>
              <a:ext uri="{FF2B5EF4-FFF2-40B4-BE49-F238E27FC236}">
                <a16:creationId xmlns:a16="http://schemas.microsoft.com/office/drawing/2014/main" id="{0A9542AA-C7B0-4BE8-B5C4-F475530B7134}"/>
              </a:ext>
            </a:extLst>
          </p:cNvPr>
          <p:cNvSpPr txBox="1">
            <a:spLocks noChangeArrowheads="1"/>
          </p:cNvSpPr>
          <p:nvPr/>
        </p:nvSpPr>
        <p:spPr>
          <a:xfrm>
            <a:off x="3170638" y="24037423"/>
            <a:ext cx="12754954" cy="1258886"/>
          </a:xfrm>
          <a:prstGeom prst="rect">
            <a:avLst/>
          </a:prstGeom>
          <a:noFill/>
        </p:spPr>
        <p:txBody>
          <a:bodyPr vert="horz" lIns="417643" tIns="208822" rIns="417643" bIns="208822" numCol="1" spcCol="540000" rtlCol="0">
            <a:normAutofit fontScale="85000" lnSpcReduction="20000"/>
          </a:bodyPr>
          <a:lst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marL="0" indent="0" algn="just">
              <a:buNone/>
            </a:pPr>
            <a:r>
              <a:rPr lang="it-IT" sz="8500" dirty="0">
                <a:solidFill>
                  <a:srgbClr val="7BBF4A"/>
                </a:solidFill>
                <a:latin typeface="Calibri" charset="0"/>
                <a:cs typeface="Calibri" charset="0"/>
              </a:rPr>
              <a:t>ACTIVIDADES</a:t>
            </a:r>
          </a:p>
          <a:p>
            <a:pPr marL="0" indent="0" algn="just">
              <a:buNone/>
            </a:pPr>
            <a:endParaRPr lang="en-GB" sz="8800" dirty="0">
              <a:solidFill>
                <a:srgbClr val="7BBF4A"/>
              </a:solidFill>
              <a:latin typeface="Calibri" charset="0"/>
              <a:cs typeface="Calibri" charset="0"/>
            </a:endParaRPr>
          </a:p>
        </p:txBody>
      </p:sp>
      <p:pic>
        <p:nvPicPr>
          <p:cNvPr id="13" name="Immagine 12">
            <a:extLst>
              <a:ext uri="{FF2B5EF4-FFF2-40B4-BE49-F238E27FC236}">
                <a16:creationId xmlns:a16="http://schemas.microsoft.com/office/drawing/2014/main" id="{C24BD52A-43FA-4042-963F-76047A5B0E0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83010" y="40949911"/>
            <a:ext cx="1463737" cy="1057143"/>
          </a:xfrm>
          <a:prstGeom prst="rect">
            <a:avLst/>
          </a:prstGeom>
        </p:spPr>
      </p:pic>
      <p:sp>
        <p:nvSpPr>
          <p:cNvPr id="14" name="Rettangolo 13">
            <a:extLst>
              <a:ext uri="{FF2B5EF4-FFF2-40B4-BE49-F238E27FC236}">
                <a16:creationId xmlns:a16="http://schemas.microsoft.com/office/drawing/2014/main" id="{A177562D-28C8-48FD-8F52-BFA0EF410698}"/>
              </a:ext>
            </a:extLst>
          </p:cNvPr>
          <p:cNvSpPr/>
          <p:nvPr/>
        </p:nvSpPr>
        <p:spPr>
          <a:xfrm>
            <a:off x="2856996" y="41014170"/>
            <a:ext cx="20708825" cy="954107"/>
          </a:xfrm>
          <a:prstGeom prst="rect">
            <a:avLst/>
          </a:prstGeom>
        </p:spPr>
        <p:txBody>
          <a:bodyPr wrap="square">
            <a:spAutoFit/>
          </a:bodyPr>
          <a:lstStyle/>
          <a:p>
            <a:r>
              <a:rPr lang="it-IT" sz="2800" dirty="0">
                <a:latin typeface="Calibri" charset="0"/>
                <a:ea typeface="Calibri" charset="0"/>
                <a:cs typeface="Calibri" charset="0"/>
              </a:rPr>
              <a:t>El proyecto “LIFE RESILIENT FORESTS – Coupling water, fire and climate resilience with biomass production from forestry to adapt watersheds to climate change” está cofinanciado por el Programa LIFE de la Unión Europea de referencia LIFE 17 CCA/ ES/000063.</a:t>
            </a:r>
          </a:p>
        </p:txBody>
      </p:sp>
      <p:sp>
        <p:nvSpPr>
          <p:cNvPr id="15" name="Rettangolo 14">
            <a:extLst>
              <a:ext uri="{FF2B5EF4-FFF2-40B4-BE49-F238E27FC236}">
                <a16:creationId xmlns:a16="http://schemas.microsoft.com/office/drawing/2014/main" id="{83F9091B-D8A5-4638-92C2-68D4B77295B6}"/>
              </a:ext>
            </a:extLst>
          </p:cNvPr>
          <p:cNvSpPr/>
          <p:nvPr/>
        </p:nvSpPr>
        <p:spPr>
          <a:xfrm>
            <a:off x="2195470" y="39338030"/>
            <a:ext cx="11171933" cy="769441"/>
          </a:xfrm>
          <a:prstGeom prst="rect">
            <a:avLst/>
          </a:prstGeom>
        </p:spPr>
        <p:txBody>
          <a:bodyPr wrap="square">
            <a:spAutoFit/>
          </a:bodyPr>
          <a:lstStyle/>
          <a:p>
            <a:r>
              <a:rPr lang="it-IT" sz="4400" dirty="0">
                <a:solidFill>
                  <a:schemeClr val="accent1">
                    <a:lumMod val="50000"/>
                  </a:schemeClr>
                </a:solidFill>
                <a:latin typeface="Calibri" charset="0"/>
                <a:ea typeface="Calibri" charset="0"/>
                <a:cs typeface="Calibri" charset="0"/>
              </a:rPr>
              <a:t>Project Partners</a:t>
            </a:r>
            <a:endParaRPr lang="en-GB" sz="4400" dirty="0">
              <a:solidFill>
                <a:schemeClr val="accent1">
                  <a:lumMod val="50000"/>
                </a:schemeClr>
              </a:solidFill>
              <a:latin typeface="Calibri" charset="0"/>
              <a:ea typeface="Calibri" charset="0"/>
              <a:cs typeface="Calibri" charset="0"/>
            </a:endParaRPr>
          </a:p>
        </p:txBody>
      </p:sp>
      <p:pic>
        <p:nvPicPr>
          <p:cNvPr id="18" name="Immagine 17"/>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182839" y="39121283"/>
            <a:ext cx="3028570" cy="1589999"/>
          </a:xfrm>
          <a:prstGeom prst="rect">
            <a:avLst/>
          </a:prstGeom>
        </p:spPr>
      </p:pic>
      <p:pic>
        <p:nvPicPr>
          <p:cNvPr id="19" name="Immagine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380594" y="38757045"/>
            <a:ext cx="3289300" cy="2192866"/>
          </a:xfrm>
          <a:prstGeom prst="rect">
            <a:avLst/>
          </a:prstGeom>
        </p:spPr>
      </p:pic>
      <p:pic>
        <p:nvPicPr>
          <p:cNvPr id="20" name="Immagine 19"/>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6577072" y="39490099"/>
            <a:ext cx="2700566" cy="875391"/>
          </a:xfrm>
          <a:prstGeom prst="rect">
            <a:avLst/>
          </a:prstGeom>
        </p:spPr>
      </p:pic>
      <p:pic>
        <p:nvPicPr>
          <p:cNvPr id="21" name="Immagine 2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719046" y="38878771"/>
            <a:ext cx="1586506" cy="2192867"/>
          </a:xfrm>
          <a:prstGeom prst="rect">
            <a:avLst/>
          </a:prstGeom>
        </p:spPr>
      </p:pic>
      <p:pic>
        <p:nvPicPr>
          <p:cNvPr id="22" name="Immagine 21"/>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6822024" y="40178729"/>
            <a:ext cx="2516013" cy="889294"/>
          </a:xfrm>
          <a:prstGeom prst="rect">
            <a:avLst/>
          </a:prstGeom>
        </p:spPr>
      </p:pic>
      <p:pic>
        <p:nvPicPr>
          <p:cNvPr id="23" name="Immagine 2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341635" y="38991909"/>
            <a:ext cx="1639739" cy="972881"/>
          </a:xfrm>
          <a:prstGeom prst="rect">
            <a:avLst/>
          </a:prstGeom>
        </p:spPr>
      </p:pic>
      <p:sp>
        <p:nvSpPr>
          <p:cNvPr id="37" name="CasellaDiTesto 36"/>
          <p:cNvSpPr txBox="1"/>
          <p:nvPr/>
        </p:nvSpPr>
        <p:spPr>
          <a:xfrm>
            <a:off x="-5943600" y="15544800"/>
            <a:ext cx="184731" cy="369332"/>
          </a:xfrm>
          <a:prstGeom prst="rect">
            <a:avLst/>
          </a:prstGeom>
          <a:noFill/>
        </p:spPr>
        <p:txBody>
          <a:bodyPr wrap="none" rtlCol="0">
            <a:spAutoFit/>
          </a:bodyPr>
          <a:lstStyle/>
          <a:p>
            <a:endParaRPr lang="it-IT" dirty="0"/>
          </a:p>
        </p:txBody>
      </p:sp>
      <p:pic>
        <p:nvPicPr>
          <p:cNvPr id="2" name="Immagine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6373192" y="31889699"/>
            <a:ext cx="4831350" cy="12066579"/>
          </a:xfrm>
          <a:prstGeom prst="rect">
            <a:avLst/>
          </a:prstGeom>
        </p:spPr>
      </p:pic>
      <p:pic>
        <p:nvPicPr>
          <p:cNvPr id="3" name="Immagin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rot="5400000">
            <a:off x="4197917" y="-8252455"/>
            <a:ext cx="7841249" cy="20264404"/>
          </a:xfrm>
          <a:prstGeom prst="rect">
            <a:avLst/>
          </a:prstGeom>
        </p:spPr>
      </p:pic>
      <p:sp>
        <p:nvSpPr>
          <p:cNvPr id="5" name="Rettangolo 4">
            <a:extLst>
              <a:ext uri="{FF2B5EF4-FFF2-40B4-BE49-F238E27FC236}">
                <a16:creationId xmlns:a16="http://schemas.microsoft.com/office/drawing/2014/main" id="{130C8391-863E-493E-B6BE-B05108BA52D8}"/>
              </a:ext>
            </a:extLst>
          </p:cNvPr>
          <p:cNvSpPr/>
          <p:nvPr/>
        </p:nvSpPr>
        <p:spPr>
          <a:xfrm>
            <a:off x="16220055" y="36887881"/>
            <a:ext cx="10384766" cy="1323439"/>
          </a:xfrm>
          <a:prstGeom prst="rect">
            <a:avLst/>
          </a:prstGeom>
        </p:spPr>
        <p:txBody>
          <a:bodyPr wrap="none">
            <a:spAutoFit/>
          </a:bodyPr>
          <a:lstStyle/>
          <a:p>
            <a:r>
              <a:rPr lang="en-US" sz="8000" b="1" dirty="0">
                <a:solidFill>
                  <a:srgbClr val="7BBF4A"/>
                </a:solidFill>
                <a:ea typeface="Cabin SemiBold" charset="0"/>
                <a:cs typeface="Cabin SemiBold" charset="0"/>
              </a:rPr>
              <a:t>www.resilientforests.eu</a:t>
            </a:r>
            <a:endParaRPr lang="it-IT" sz="8000" dirty="0"/>
          </a:p>
        </p:txBody>
      </p:sp>
      <p:sp>
        <p:nvSpPr>
          <p:cNvPr id="29" name="Rettangolo 28">
            <a:extLst>
              <a:ext uri="{FF2B5EF4-FFF2-40B4-BE49-F238E27FC236}">
                <a16:creationId xmlns:a16="http://schemas.microsoft.com/office/drawing/2014/main" id="{D9FB371A-505B-4A39-A93F-70231A3D530A}"/>
              </a:ext>
            </a:extLst>
          </p:cNvPr>
          <p:cNvSpPr/>
          <p:nvPr/>
        </p:nvSpPr>
        <p:spPr>
          <a:xfrm>
            <a:off x="1988074" y="10723087"/>
            <a:ext cx="26043765" cy="1754326"/>
          </a:xfrm>
          <a:prstGeom prst="rect">
            <a:avLst/>
          </a:prstGeom>
        </p:spPr>
        <p:txBody>
          <a:bodyPr wrap="square">
            <a:spAutoFit/>
          </a:bodyPr>
          <a:lstStyle/>
          <a:p>
            <a:pPr algn="just"/>
            <a:r>
              <a:rPr lang="es-ES" sz="3600" dirty="0">
                <a:solidFill>
                  <a:schemeClr val="tx1">
                    <a:lumMod val="75000"/>
                    <a:lumOff val="25000"/>
                  </a:schemeClr>
                </a:solidFill>
                <a:latin typeface="Calibri" charset="0"/>
                <a:cs typeface="Calibri" charset="0"/>
              </a:rPr>
              <a:t>LIFE RESILIENT FORESTS es un proyecto cofinanciado por el programa LIFE de la Unión Europea para promover la gestión forestal a escala de cuenca de forma que se mejore la resiliencia del bosque a los incendios forestales, la escasez de agua, degradación ambiental y otros efectos inducidos por el cambio climático.</a:t>
            </a:r>
            <a:endParaRPr lang="pt-BR" sz="3600" dirty="0">
              <a:solidFill>
                <a:schemeClr val="tx1">
                  <a:lumMod val="75000"/>
                  <a:lumOff val="25000"/>
                </a:schemeClr>
              </a:solidFill>
              <a:latin typeface="Calibri" charset="0"/>
              <a:cs typeface="Calibri" charset="0"/>
            </a:endParaRPr>
          </a:p>
        </p:txBody>
      </p:sp>
      <p:sp>
        <p:nvSpPr>
          <p:cNvPr id="30" name="Rettangolo 29">
            <a:extLst>
              <a:ext uri="{FF2B5EF4-FFF2-40B4-BE49-F238E27FC236}">
                <a16:creationId xmlns:a16="http://schemas.microsoft.com/office/drawing/2014/main" id="{E4D05E6C-EFEF-4915-9043-860BDC30588B}"/>
              </a:ext>
            </a:extLst>
          </p:cNvPr>
          <p:cNvSpPr/>
          <p:nvPr/>
        </p:nvSpPr>
        <p:spPr>
          <a:xfrm>
            <a:off x="1955027" y="15072422"/>
            <a:ext cx="12426350" cy="3431709"/>
          </a:xfrm>
          <a:prstGeom prst="rect">
            <a:avLst/>
          </a:prstGeom>
        </p:spPr>
        <p:txBody>
          <a:bodyPr wrap="square">
            <a:spAutoFit/>
          </a:bodyPr>
          <a:lstStyle/>
          <a:p>
            <a:pPr algn="just"/>
            <a:r>
              <a:rPr lang="es-ES" sz="3100" dirty="0">
                <a:solidFill>
                  <a:schemeClr val="tx1">
                    <a:lumMod val="75000"/>
                    <a:lumOff val="25000"/>
                  </a:schemeClr>
                </a:solidFill>
                <a:latin typeface="Calibri" charset="0"/>
                <a:cs typeface="Calibri" charset="0"/>
              </a:rPr>
              <a:t>Los efectos del cambio climático y de la variabilidad climática en los ecosistemas forestales son evidentes a lo largo del mundo y sus impactos son inevitables, al menos en el corto y medio plazo. El cambio climático afecta negativamente a los ecosistemas forestales reduciendo su resiliencia frente a perturbaciones, como por ejemplo reduciendo el crecimiento de la planta, incrementando la intensidad y la frecuencia de las plagas y enfermedades, incendios forestales y tormentas.</a:t>
            </a:r>
            <a:endParaRPr lang="en-GB" sz="3100" dirty="0">
              <a:solidFill>
                <a:schemeClr val="tx1">
                  <a:lumMod val="75000"/>
                  <a:lumOff val="25000"/>
                </a:schemeClr>
              </a:solidFill>
              <a:latin typeface="Calibri" charset="0"/>
              <a:cs typeface="Calibri" charset="0"/>
            </a:endParaRPr>
          </a:p>
        </p:txBody>
      </p:sp>
      <p:sp>
        <p:nvSpPr>
          <p:cNvPr id="31" name="Rettangolo 30">
            <a:extLst>
              <a:ext uri="{FF2B5EF4-FFF2-40B4-BE49-F238E27FC236}">
                <a16:creationId xmlns:a16="http://schemas.microsoft.com/office/drawing/2014/main" id="{30307CEE-7331-41EF-9805-27FDCD442FE0}"/>
              </a:ext>
            </a:extLst>
          </p:cNvPr>
          <p:cNvSpPr/>
          <p:nvPr/>
        </p:nvSpPr>
        <p:spPr>
          <a:xfrm>
            <a:off x="15849870" y="14550840"/>
            <a:ext cx="13451445" cy="4385816"/>
          </a:xfrm>
          <a:prstGeom prst="rect">
            <a:avLst/>
          </a:prstGeom>
        </p:spPr>
        <p:txBody>
          <a:bodyPr wrap="square">
            <a:spAutoFit/>
          </a:bodyPr>
          <a:lstStyle/>
          <a:p>
            <a:pPr marL="457200" indent="-457200" algn="just">
              <a:buFont typeface="Arial" panose="020B0604020202020204" pitchFamily="34" charset="0"/>
              <a:buChar char="•"/>
            </a:pPr>
            <a:r>
              <a:rPr lang="pt-PT" sz="3100" dirty="0">
                <a:solidFill>
                  <a:schemeClr val="tx1">
                    <a:lumMod val="75000"/>
                    <a:lumOff val="25000"/>
                  </a:schemeClr>
                </a:solidFill>
                <a:latin typeface="Calibri" charset="0"/>
                <a:cs typeface="Calibri" charset="0"/>
              </a:rPr>
              <a:t>De</a:t>
            </a:r>
            <a:r>
              <a:rPr lang="it-IT" sz="3100" dirty="0">
                <a:solidFill>
                  <a:schemeClr val="tx1">
                    <a:lumMod val="75000"/>
                    <a:lumOff val="25000"/>
                  </a:schemeClr>
                </a:solidFill>
                <a:latin typeface="Calibri" charset="0"/>
                <a:cs typeface="Calibri" charset="0"/>
              </a:rPr>
              <a:t>sarollar </a:t>
            </a:r>
            <a:r>
              <a:rPr lang="es-ES" sz="3100" dirty="0">
                <a:solidFill>
                  <a:schemeClr val="tx1">
                    <a:lumMod val="75000"/>
                    <a:lumOff val="25000"/>
                  </a:schemeClr>
                </a:solidFill>
                <a:latin typeface="Calibri" charset="0"/>
                <a:cs typeface="Calibri" charset="0"/>
              </a:rPr>
              <a:t>una herramienta de soporte a la decisión (DSS) para los gestores forestales considerando el cambio climático.</a:t>
            </a:r>
          </a:p>
          <a:p>
            <a:pPr marL="457200" indent="-457200" algn="just">
              <a:buFont typeface="Arial" panose="020B0604020202020204" pitchFamily="34" charset="0"/>
              <a:buChar char="•"/>
            </a:pPr>
            <a:r>
              <a:rPr lang="pt-PT" sz="3100" dirty="0">
                <a:solidFill>
                  <a:schemeClr val="tx1">
                    <a:lumMod val="75000"/>
                    <a:lumOff val="25000"/>
                  </a:schemeClr>
                </a:solidFill>
                <a:latin typeface="Calibri" charset="0"/>
                <a:cs typeface="Calibri" charset="0"/>
              </a:rPr>
              <a:t>Demostrar tanto a escala de cuenca como de subcuenca el funcionamiento de dicha herramienta </a:t>
            </a:r>
            <a:r>
              <a:rPr lang="es-ES" sz="3100" dirty="0">
                <a:solidFill>
                  <a:schemeClr val="tx1">
                    <a:lumMod val="75000"/>
                    <a:lumOff val="25000"/>
                  </a:schemeClr>
                </a:solidFill>
                <a:latin typeface="Calibri" charset="0"/>
                <a:cs typeface="Calibri" charset="0"/>
              </a:rPr>
              <a:t>en regiones climáticas tan distintas como: Alemania, Portugal y España.</a:t>
            </a:r>
            <a:endParaRPr lang="en-GB" sz="3100" dirty="0">
              <a:solidFill>
                <a:schemeClr val="tx1">
                  <a:lumMod val="75000"/>
                  <a:lumOff val="25000"/>
                </a:schemeClr>
              </a:solidFill>
              <a:latin typeface="Calibri" charset="0"/>
              <a:cs typeface="Calibri" charset="0"/>
            </a:endParaRPr>
          </a:p>
          <a:p>
            <a:pPr marL="457200" indent="-457200" algn="just">
              <a:buFont typeface="Arial" panose="020B0604020202020204" pitchFamily="34" charset="0"/>
              <a:buChar char="•"/>
            </a:pPr>
            <a:r>
              <a:rPr lang="pt-PT" sz="3100" dirty="0">
                <a:solidFill>
                  <a:schemeClr val="tx1">
                    <a:lumMod val="75000"/>
                    <a:lumOff val="25000"/>
                  </a:schemeClr>
                </a:solidFill>
                <a:latin typeface="Calibri" charset="0"/>
                <a:cs typeface="Calibri" charset="0"/>
              </a:rPr>
              <a:t>Des</a:t>
            </a:r>
            <a:r>
              <a:rPr lang="es-ES" sz="3100" dirty="0">
                <a:solidFill>
                  <a:schemeClr val="tx1">
                    <a:lumMod val="75000"/>
                    <a:lumOff val="25000"/>
                  </a:schemeClr>
                </a:solidFill>
                <a:latin typeface="Calibri" charset="0"/>
                <a:cs typeface="Calibri" charset="0"/>
              </a:rPr>
              <a:t>arrolle un sistema de monitorización completo que incluya la evaluación del ciclo de vida de la gestión forestal que constate la sostenibilidad del enfoque.</a:t>
            </a:r>
            <a:endParaRPr lang="en-GB" sz="3100" dirty="0">
              <a:solidFill>
                <a:schemeClr val="tx1">
                  <a:lumMod val="75000"/>
                  <a:lumOff val="25000"/>
                </a:schemeClr>
              </a:solidFill>
              <a:latin typeface="Calibri" charset="0"/>
              <a:cs typeface="Calibri" charset="0"/>
            </a:endParaRPr>
          </a:p>
          <a:p>
            <a:pPr marL="457200" indent="-457200" algn="just">
              <a:buFont typeface="Arial" panose="020B0604020202020204" pitchFamily="34" charset="0"/>
              <a:buChar char="•"/>
            </a:pPr>
            <a:r>
              <a:rPr lang="es-ES" sz="3100" dirty="0">
                <a:solidFill>
                  <a:schemeClr val="tx1">
                    <a:lumMod val="75000"/>
                    <a:lumOff val="25000"/>
                  </a:schemeClr>
                </a:solidFill>
                <a:latin typeface="Calibri" charset="0"/>
                <a:cs typeface="Calibri" charset="0"/>
              </a:rPr>
              <a:t>Transferir el conocimiento de forma que sea posible reproducir este enfoque de gestión sostenible en toda Europa</a:t>
            </a:r>
            <a:r>
              <a:rPr lang="pt-PT" sz="3100" dirty="0">
                <a:solidFill>
                  <a:schemeClr val="tx1">
                    <a:lumMod val="75000"/>
                    <a:lumOff val="25000"/>
                  </a:schemeClr>
                </a:solidFill>
                <a:latin typeface="Calibri" charset="0"/>
                <a:cs typeface="Calibri" charset="0"/>
              </a:rPr>
              <a:t>.</a:t>
            </a:r>
            <a:endParaRPr lang="en-GB" sz="3100" dirty="0">
              <a:solidFill>
                <a:schemeClr val="tx1">
                  <a:lumMod val="75000"/>
                  <a:lumOff val="25000"/>
                </a:schemeClr>
              </a:solidFill>
              <a:latin typeface="Calibri" charset="0"/>
              <a:cs typeface="Calibri" charset="0"/>
            </a:endParaRPr>
          </a:p>
        </p:txBody>
      </p:sp>
      <p:sp>
        <p:nvSpPr>
          <p:cNvPr id="32" name="Rettangolo 31">
            <a:extLst>
              <a:ext uri="{FF2B5EF4-FFF2-40B4-BE49-F238E27FC236}">
                <a16:creationId xmlns:a16="http://schemas.microsoft.com/office/drawing/2014/main" id="{F6A2BF91-FA8D-4C1A-A435-FCE9AF57D6D8}"/>
              </a:ext>
            </a:extLst>
          </p:cNvPr>
          <p:cNvSpPr/>
          <p:nvPr/>
        </p:nvSpPr>
        <p:spPr>
          <a:xfrm>
            <a:off x="16220055" y="33166658"/>
            <a:ext cx="12816467" cy="3431709"/>
          </a:xfrm>
          <a:prstGeom prst="rect">
            <a:avLst/>
          </a:prstGeom>
        </p:spPr>
        <p:txBody>
          <a:bodyPr wrap="square">
            <a:spAutoFit/>
          </a:bodyPr>
          <a:lstStyle/>
          <a:p>
            <a:pPr marL="457200" indent="-457200" algn="just">
              <a:buFont typeface="Arial" panose="020B0604020202020204" pitchFamily="34" charset="0"/>
              <a:buChar char="•"/>
            </a:pPr>
            <a:r>
              <a:rPr lang="pt-BR" sz="3100" dirty="0">
                <a:solidFill>
                  <a:schemeClr val="tx1">
                    <a:lumMod val="75000"/>
                    <a:lumOff val="25000"/>
                  </a:schemeClr>
                </a:solidFill>
                <a:latin typeface="Calibri" charset="0"/>
                <a:cs typeface="Calibri" charset="0"/>
              </a:rPr>
              <a:t>Replicación </a:t>
            </a:r>
            <a:r>
              <a:rPr lang="es-ES" sz="3100" dirty="0">
                <a:solidFill>
                  <a:schemeClr val="tx1">
                    <a:lumMod val="75000"/>
                    <a:lumOff val="25000"/>
                  </a:schemeClr>
                </a:solidFill>
                <a:latin typeface="Calibri" charset="0"/>
                <a:cs typeface="Calibri" charset="0"/>
              </a:rPr>
              <a:t>del enfoque de gestión forestal sostenible hasta 350 000ha en Europa;</a:t>
            </a:r>
            <a:r>
              <a:rPr lang="pt-BR" sz="3100" dirty="0">
                <a:solidFill>
                  <a:schemeClr val="tx1">
                    <a:lumMod val="75000"/>
                    <a:lumOff val="25000"/>
                  </a:schemeClr>
                </a:solidFill>
                <a:latin typeface="Calibri" charset="0"/>
                <a:cs typeface="Calibri" charset="0"/>
              </a:rPr>
              <a:t> </a:t>
            </a:r>
          </a:p>
          <a:p>
            <a:pPr marL="457200" indent="-457200" algn="just">
              <a:buFont typeface="Arial" panose="020B0604020202020204" pitchFamily="34" charset="0"/>
              <a:buChar char="•"/>
            </a:pPr>
            <a:r>
              <a:rPr lang="es-ES" sz="3100" dirty="0">
                <a:solidFill>
                  <a:schemeClr val="tx1">
                    <a:lumMod val="75000"/>
                    <a:lumOff val="25000"/>
                  </a:schemeClr>
                </a:solidFill>
                <a:latin typeface="Calibri" charset="0"/>
                <a:cs typeface="Calibri" charset="0"/>
              </a:rPr>
              <a:t>Amentar la reserva de agua en 45-200L.m-2.año-1</a:t>
            </a:r>
            <a:r>
              <a:rPr lang="pt-BR" sz="3100" dirty="0">
                <a:solidFill>
                  <a:schemeClr val="tx1">
                    <a:lumMod val="75000"/>
                    <a:lumOff val="25000"/>
                  </a:schemeClr>
                </a:solidFill>
                <a:latin typeface="Calibri" charset="0"/>
                <a:cs typeface="Calibri" charset="0"/>
              </a:rPr>
              <a:t>;</a:t>
            </a:r>
          </a:p>
          <a:p>
            <a:pPr marL="457200" indent="-457200" algn="just">
              <a:buFont typeface="Arial" panose="020B0604020202020204" pitchFamily="34" charset="0"/>
              <a:buChar char="•"/>
            </a:pPr>
            <a:r>
              <a:rPr lang="pt-BR" sz="3100" dirty="0">
                <a:solidFill>
                  <a:schemeClr val="tx1">
                    <a:lumMod val="75000"/>
                    <a:lumOff val="25000"/>
                  </a:schemeClr>
                </a:solidFill>
                <a:latin typeface="Calibri" charset="0"/>
                <a:cs typeface="Calibri" charset="0"/>
              </a:rPr>
              <a:t>Aumentar </a:t>
            </a:r>
            <a:r>
              <a:rPr lang="es-ES" sz="3100" dirty="0">
                <a:solidFill>
                  <a:schemeClr val="tx1">
                    <a:lumMod val="75000"/>
                    <a:lumOff val="25000"/>
                  </a:schemeClr>
                </a:solidFill>
                <a:latin typeface="Calibri" charset="0"/>
                <a:cs typeface="Calibri" charset="0"/>
              </a:rPr>
              <a:t>la producción de biomasa hasta 10-15200ton.ha-1.año-1</a:t>
            </a:r>
            <a:r>
              <a:rPr lang="pt-BR" sz="3100" dirty="0">
                <a:solidFill>
                  <a:schemeClr val="tx1">
                    <a:lumMod val="75000"/>
                    <a:lumOff val="25000"/>
                  </a:schemeClr>
                </a:solidFill>
                <a:latin typeface="Calibri" charset="0"/>
                <a:cs typeface="Calibri" charset="0"/>
              </a:rPr>
              <a:t>;</a:t>
            </a:r>
          </a:p>
          <a:p>
            <a:pPr marL="457200" indent="-457200" algn="just">
              <a:buFont typeface="Arial" panose="020B0604020202020204" pitchFamily="34" charset="0"/>
              <a:buChar char="•"/>
            </a:pPr>
            <a:r>
              <a:rPr lang="pt-BR" sz="3100" dirty="0">
                <a:solidFill>
                  <a:schemeClr val="tx1">
                    <a:lumMod val="75000"/>
                    <a:lumOff val="25000"/>
                  </a:schemeClr>
                </a:solidFill>
                <a:latin typeface="Calibri" charset="0"/>
                <a:cs typeface="Calibri" charset="0"/>
              </a:rPr>
              <a:t>Reducir el riesgo de incendios forestales - 30%;</a:t>
            </a:r>
          </a:p>
          <a:p>
            <a:pPr marL="457200" indent="-457200" algn="just">
              <a:buFont typeface="Arial" panose="020B0604020202020204" pitchFamily="34" charset="0"/>
              <a:buChar char="•"/>
            </a:pPr>
            <a:r>
              <a:rPr lang="es-ES" sz="3100" dirty="0">
                <a:solidFill>
                  <a:schemeClr val="tx1">
                    <a:lumMod val="75000"/>
                    <a:lumOff val="25000"/>
                  </a:schemeClr>
                </a:solidFill>
                <a:latin typeface="Calibri" charset="0"/>
                <a:cs typeface="Calibri" charset="0"/>
              </a:rPr>
              <a:t>Garantizar una mayor resistencia del bosque a las perturbaciones medioambientales.</a:t>
            </a:r>
            <a:endParaRPr lang="en-GB" sz="3100" dirty="0">
              <a:solidFill>
                <a:schemeClr val="tx1">
                  <a:lumMod val="75000"/>
                  <a:lumOff val="25000"/>
                </a:schemeClr>
              </a:solidFill>
              <a:latin typeface="Calibri" charset="0"/>
              <a:cs typeface="Calibri" charset="0"/>
            </a:endParaRPr>
          </a:p>
        </p:txBody>
      </p:sp>
      <p:sp>
        <p:nvSpPr>
          <p:cNvPr id="35" name="Rettangolo 34">
            <a:extLst>
              <a:ext uri="{FF2B5EF4-FFF2-40B4-BE49-F238E27FC236}">
                <a16:creationId xmlns:a16="http://schemas.microsoft.com/office/drawing/2014/main" id="{963F3238-46C0-4116-8AEC-BC81E37DF5C5}"/>
              </a:ext>
            </a:extLst>
          </p:cNvPr>
          <p:cNvSpPr/>
          <p:nvPr/>
        </p:nvSpPr>
        <p:spPr>
          <a:xfrm>
            <a:off x="1988074" y="12699839"/>
            <a:ext cx="12689094" cy="2308324"/>
          </a:xfrm>
          <a:prstGeom prst="rect">
            <a:avLst/>
          </a:prstGeom>
        </p:spPr>
        <p:txBody>
          <a:bodyPr wrap="square">
            <a:spAutoFit/>
          </a:bodyPr>
          <a:lstStyle/>
          <a:p>
            <a:r>
              <a:rPr lang="es-ES" sz="7200" dirty="0">
                <a:solidFill>
                  <a:srgbClr val="7BBF4A"/>
                </a:solidFill>
                <a:latin typeface="Calibri" charset="0"/>
                <a:cs typeface="Calibri" charset="0"/>
              </a:rPr>
              <a:t>CAMBIO CLIMÁTICO Y ECOSISTEMAS FORESTALES</a:t>
            </a:r>
            <a:endParaRPr lang="it-IT" sz="7200" dirty="0">
              <a:solidFill>
                <a:srgbClr val="7BBF4A"/>
              </a:solidFill>
              <a:latin typeface="Calibri" charset="0"/>
              <a:cs typeface="Calibri" charset="0"/>
            </a:endParaRPr>
          </a:p>
        </p:txBody>
      </p:sp>
      <p:sp>
        <p:nvSpPr>
          <p:cNvPr id="38" name="Rettangolo 37">
            <a:extLst>
              <a:ext uri="{FF2B5EF4-FFF2-40B4-BE49-F238E27FC236}">
                <a16:creationId xmlns:a16="http://schemas.microsoft.com/office/drawing/2014/main" id="{49612A78-37E1-4A2E-809A-B11243A13E11}"/>
              </a:ext>
            </a:extLst>
          </p:cNvPr>
          <p:cNvSpPr/>
          <p:nvPr/>
        </p:nvSpPr>
        <p:spPr>
          <a:xfrm>
            <a:off x="17320563" y="12756633"/>
            <a:ext cx="4758739" cy="1200329"/>
          </a:xfrm>
          <a:prstGeom prst="rect">
            <a:avLst/>
          </a:prstGeom>
        </p:spPr>
        <p:txBody>
          <a:bodyPr wrap="none">
            <a:spAutoFit/>
          </a:bodyPr>
          <a:lstStyle/>
          <a:p>
            <a:pPr algn="just"/>
            <a:r>
              <a:rPr lang="it-IT" sz="7200" dirty="0">
                <a:solidFill>
                  <a:srgbClr val="7BBF4A"/>
                </a:solidFill>
                <a:latin typeface="Calibri" charset="0"/>
                <a:cs typeface="Calibri" charset="0"/>
              </a:rPr>
              <a:t>OBJECTIVOS</a:t>
            </a:r>
            <a:endParaRPr lang="en-GB" sz="7200" dirty="0">
              <a:solidFill>
                <a:srgbClr val="7BBF4A"/>
              </a:solidFill>
              <a:latin typeface="Calibri" charset="0"/>
              <a:cs typeface="Calibri" charset="0"/>
            </a:endParaRPr>
          </a:p>
        </p:txBody>
      </p:sp>
      <p:pic>
        <p:nvPicPr>
          <p:cNvPr id="39" name="Picture 2">
            <a:extLst>
              <a:ext uri="{FF2B5EF4-FFF2-40B4-BE49-F238E27FC236}">
                <a16:creationId xmlns:a16="http://schemas.microsoft.com/office/drawing/2014/main" id="{EC6BF71E-E74E-401B-A43C-A17A55658953}"/>
              </a:ext>
            </a:extLst>
          </p:cNvPr>
          <p:cNvPicPr>
            <a:picLocks noChangeAspect="1"/>
          </p:cNvPicPr>
          <p:nvPr/>
        </p:nvPicPr>
        <p:blipFill>
          <a:blip r:embed="rId14"/>
          <a:stretch>
            <a:fillRect/>
          </a:stretch>
        </p:blipFill>
        <p:spPr>
          <a:xfrm>
            <a:off x="15865749" y="12734140"/>
            <a:ext cx="1454813" cy="1237086"/>
          </a:xfrm>
          <a:prstGeom prst="rect">
            <a:avLst/>
          </a:prstGeom>
        </p:spPr>
      </p:pic>
      <p:sp>
        <p:nvSpPr>
          <p:cNvPr id="43" name="Rettangolo 42">
            <a:extLst>
              <a:ext uri="{FF2B5EF4-FFF2-40B4-BE49-F238E27FC236}">
                <a16:creationId xmlns:a16="http://schemas.microsoft.com/office/drawing/2014/main" id="{6887A0C1-7A01-4539-A8EA-8BAC39896D7A}"/>
              </a:ext>
            </a:extLst>
          </p:cNvPr>
          <p:cNvSpPr/>
          <p:nvPr/>
        </p:nvSpPr>
        <p:spPr>
          <a:xfrm>
            <a:off x="1988074" y="25319395"/>
            <a:ext cx="12754954" cy="2954655"/>
          </a:xfrm>
          <a:prstGeom prst="rect">
            <a:avLst/>
          </a:prstGeom>
        </p:spPr>
        <p:txBody>
          <a:bodyPr wrap="square">
            <a:spAutoFit/>
          </a:bodyPr>
          <a:lstStyle/>
          <a:p>
            <a:pPr algn="just"/>
            <a:r>
              <a:rPr lang="es-ES" sz="3100" b="1" dirty="0">
                <a:solidFill>
                  <a:schemeClr val="tx1">
                    <a:lumMod val="75000"/>
                    <a:lumOff val="25000"/>
                  </a:schemeClr>
                </a:solidFill>
                <a:latin typeface="Calibri" charset="0"/>
                <a:cs typeface="Calibri" charset="0"/>
              </a:rPr>
              <a:t>Herramienta de Soporte a la Decisión</a:t>
            </a:r>
          </a:p>
          <a:p>
            <a:pPr algn="just"/>
            <a:r>
              <a:rPr lang="es-ES" sz="3100" dirty="0">
                <a:solidFill>
                  <a:schemeClr val="tx1">
                    <a:lumMod val="75000"/>
                    <a:lumOff val="25000"/>
                  </a:schemeClr>
                </a:solidFill>
                <a:latin typeface="Calibri" charset="0"/>
                <a:cs typeface="Calibri" charset="0"/>
              </a:rPr>
              <a:t>EL proyecto LIFE RESILIENT FORESTS desarrolla una herramienta para introducir estrategias de adaptación al cambio climático en la gestión forestal a lo largo de Europa. Esta herramienta estará basada en un exitoso planteamiento que ya ha sido adoptado en el municipio de Serra (Valencia, España).</a:t>
            </a:r>
            <a:endParaRPr lang="pt-BR" sz="3100" dirty="0">
              <a:solidFill>
                <a:schemeClr val="tx1">
                  <a:lumMod val="75000"/>
                  <a:lumOff val="25000"/>
                </a:schemeClr>
              </a:solidFill>
              <a:latin typeface="Calibri" charset="0"/>
              <a:cs typeface="Calibri" charset="0"/>
            </a:endParaRPr>
          </a:p>
        </p:txBody>
      </p:sp>
      <p:sp>
        <p:nvSpPr>
          <p:cNvPr id="44" name="Rettangolo 43">
            <a:extLst>
              <a:ext uri="{FF2B5EF4-FFF2-40B4-BE49-F238E27FC236}">
                <a16:creationId xmlns:a16="http://schemas.microsoft.com/office/drawing/2014/main" id="{3B0E449D-FC2E-431F-90B0-066E6DCA615E}"/>
              </a:ext>
            </a:extLst>
          </p:cNvPr>
          <p:cNvSpPr/>
          <p:nvPr/>
        </p:nvSpPr>
        <p:spPr>
          <a:xfrm>
            <a:off x="1954143" y="28259296"/>
            <a:ext cx="12520054" cy="2000548"/>
          </a:xfrm>
          <a:prstGeom prst="rect">
            <a:avLst/>
          </a:prstGeom>
        </p:spPr>
        <p:txBody>
          <a:bodyPr wrap="square">
            <a:spAutoFit/>
          </a:bodyPr>
          <a:lstStyle/>
          <a:p>
            <a:r>
              <a:rPr lang="pt-BR" sz="3100" b="1" dirty="0">
                <a:solidFill>
                  <a:schemeClr val="tx1">
                    <a:lumMod val="75000"/>
                    <a:lumOff val="25000"/>
                  </a:schemeClr>
                </a:solidFill>
                <a:latin typeface="Calibri" charset="0"/>
                <a:cs typeface="Calibri" charset="0"/>
              </a:rPr>
              <a:t>Demostración</a:t>
            </a:r>
            <a:br>
              <a:rPr lang="pt-BR" sz="3100" b="1" dirty="0">
                <a:solidFill>
                  <a:schemeClr val="tx1">
                    <a:lumMod val="75000"/>
                    <a:lumOff val="25000"/>
                  </a:schemeClr>
                </a:solidFill>
                <a:latin typeface="Calibri" charset="0"/>
                <a:cs typeface="Calibri" charset="0"/>
              </a:rPr>
            </a:br>
            <a:r>
              <a:rPr lang="es-ES" sz="3100" dirty="0">
                <a:solidFill>
                  <a:schemeClr val="tx1">
                    <a:lumMod val="75000"/>
                    <a:lumOff val="25000"/>
                  </a:schemeClr>
                </a:solidFill>
                <a:latin typeface="Calibri" charset="0"/>
                <a:cs typeface="Calibri" charset="0"/>
              </a:rPr>
              <a:t>La herramienta de soporte estará generada utilizando diferentes condiciones ambientales, y será testada en tres cuencas hidrográficas en Alemania, Portugal y España, tanto a escala de sub-cuenca como a escala de cuenca.</a:t>
            </a:r>
            <a:endParaRPr lang="it-IT" sz="3100" dirty="0">
              <a:solidFill>
                <a:schemeClr val="tx1">
                  <a:lumMod val="75000"/>
                  <a:lumOff val="25000"/>
                </a:schemeClr>
              </a:solidFill>
              <a:latin typeface="Calibri" charset="0"/>
              <a:cs typeface="Calibri" charset="0"/>
            </a:endParaRPr>
          </a:p>
        </p:txBody>
      </p:sp>
      <p:sp>
        <p:nvSpPr>
          <p:cNvPr id="45" name="Rettangolo 44">
            <a:extLst>
              <a:ext uri="{FF2B5EF4-FFF2-40B4-BE49-F238E27FC236}">
                <a16:creationId xmlns:a16="http://schemas.microsoft.com/office/drawing/2014/main" id="{430295F2-CEEA-4E5E-886F-540EF8CB2D31}"/>
              </a:ext>
            </a:extLst>
          </p:cNvPr>
          <p:cNvSpPr/>
          <p:nvPr/>
        </p:nvSpPr>
        <p:spPr>
          <a:xfrm>
            <a:off x="1978285" y="30545327"/>
            <a:ext cx="12502603" cy="1523494"/>
          </a:xfrm>
          <a:prstGeom prst="rect">
            <a:avLst/>
          </a:prstGeom>
        </p:spPr>
        <p:txBody>
          <a:bodyPr wrap="square">
            <a:spAutoFit/>
          </a:bodyPr>
          <a:lstStyle/>
          <a:p>
            <a:r>
              <a:rPr lang="pt-BR" sz="3100" b="1" dirty="0">
                <a:solidFill>
                  <a:schemeClr val="tx1">
                    <a:lumMod val="75000"/>
                    <a:lumOff val="25000"/>
                  </a:schemeClr>
                </a:solidFill>
                <a:latin typeface="Calibri" charset="0"/>
                <a:cs typeface="Calibri" charset="0"/>
              </a:rPr>
              <a:t>Replicación</a:t>
            </a:r>
          </a:p>
          <a:p>
            <a:r>
              <a:rPr lang="es-ES" sz="3100" dirty="0">
                <a:solidFill>
                  <a:schemeClr val="tx1">
                    <a:lumMod val="75000"/>
                    <a:lumOff val="25000"/>
                  </a:schemeClr>
                </a:solidFill>
                <a:latin typeface="Calibri" charset="0"/>
                <a:cs typeface="Calibri" charset="0"/>
              </a:rPr>
              <a:t>Se desarrollará una estrategia de replicación para transferir este planteamiento y que pueda ser aplicado por toda Europa.</a:t>
            </a:r>
            <a:endParaRPr lang="it-IT" sz="3100" dirty="0">
              <a:solidFill>
                <a:schemeClr val="tx1">
                  <a:lumMod val="75000"/>
                  <a:lumOff val="25000"/>
                </a:schemeClr>
              </a:solidFill>
              <a:latin typeface="Calibri" charset="0"/>
              <a:cs typeface="Calibri" charset="0"/>
            </a:endParaRPr>
          </a:p>
        </p:txBody>
      </p:sp>
      <p:sp>
        <p:nvSpPr>
          <p:cNvPr id="46" name="Rettangolo 45">
            <a:extLst>
              <a:ext uri="{FF2B5EF4-FFF2-40B4-BE49-F238E27FC236}">
                <a16:creationId xmlns:a16="http://schemas.microsoft.com/office/drawing/2014/main" id="{E33FA2B3-0137-4DB6-B1DC-45492DF68063}"/>
              </a:ext>
            </a:extLst>
          </p:cNvPr>
          <p:cNvSpPr/>
          <p:nvPr/>
        </p:nvSpPr>
        <p:spPr>
          <a:xfrm>
            <a:off x="1978285" y="32825472"/>
            <a:ext cx="12528286" cy="2477601"/>
          </a:xfrm>
          <a:prstGeom prst="rect">
            <a:avLst/>
          </a:prstGeom>
        </p:spPr>
        <p:txBody>
          <a:bodyPr wrap="square">
            <a:spAutoFit/>
          </a:bodyPr>
          <a:lstStyle/>
          <a:p>
            <a:r>
              <a:rPr lang="pt-BR" sz="3100" b="1" dirty="0">
                <a:solidFill>
                  <a:schemeClr val="tx1">
                    <a:lumMod val="75000"/>
                    <a:lumOff val="25000"/>
                  </a:schemeClr>
                </a:solidFill>
                <a:latin typeface="Calibri" charset="0"/>
                <a:cs typeface="Calibri" charset="0"/>
              </a:rPr>
              <a:t>Seguimiento</a:t>
            </a:r>
          </a:p>
          <a:p>
            <a:r>
              <a:rPr lang="es-ES" sz="3100" dirty="0">
                <a:solidFill>
                  <a:schemeClr val="tx1">
                    <a:lumMod val="75000"/>
                    <a:lumOff val="25000"/>
                  </a:schemeClr>
                </a:solidFill>
                <a:latin typeface="Calibri" charset="0"/>
                <a:cs typeface="Calibri" charset="0"/>
              </a:rPr>
              <a:t>El Proyecto llevará a cabo un seguimiento completo de los impactos, incluyendo la evaluación del ciclo de vida (LCA) del sistema, para probar la solidez del planteamiento y sus efectos socio-económicos en las zonas rurales.</a:t>
            </a:r>
            <a:endParaRPr lang="it-IT" sz="3100" dirty="0">
              <a:solidFill>
                <a:schemeClr val="tx1">
                  <a:lumMod val="75000"/>
                  <a:lumOff val="25000"/>
                </a:schemeClr>
              </a:solidFill>
              <a:latin typeface="Calibri" charset="0"/>
              <a:cs typeface="Calibri" charset="0"/>
            </a:endParaRPr>
          </a:p>
        </p:txBody>
      </p:sp>
      <p:sp>
        <p:nvSpPr>
          <p:cNvPr id="48" name="Rettangolo 47">
            <a:extLst>
              <a:ext uri="{FF2B5EF4-FFF2-40B4-BE49-F238E27FC236}">
                <a16:creationId xmlns:a16="http://schemas.microsoft.com/office/drawing/2014/main" id="{67CF0EB7-8191-4BF9-8E4A-5E9F3417E11C}"/>
              </a:ext>
            </a:extLst>
          </p:cNvPr>
          <p:cNvSpPr/>
          <p:nvPr/>
        </p:nvSpPr>
        <p:spPr>
          <a:xfrm>
            <a:off x="1875889" y="35528894"/>
            <a:ext cx="12676562" cy="2954655"/>
          </a:xfrm>
          <a:prstGeom prst="rect">
            <a:avLst/>
          </a:prstGeom>
        </p:spPr>
        <p:txBody>
          <a:bodyPr wrap="square">
            <a:spAutoFit/>
          </a:bodyPr>
          <a:lstStyle/>
          <a:p>
            <a:r>
              <a:rPr lang="pt-BR" sz="3100" b="1" dirty="0">
                <a:solidFill>
                  <a:schemeClr val="tx1">
                    <a:lumMod val="75000"/>
                    <a:lumOff val="25000"/>
                  </a:schemeClr>
                </a:solidFill>
                <a:latin typeface="Calibri" charset="0"/>
                <a:cs typeface="Calibri" charset="0"/>
              </a:rPr>
              <a:t>Red de contactos</a:t>
            </a:r>
          </a:p>
          <a:p>
            <a:r>
              <a:rPr lang="es-ES" sz="3100" dirty="0">
                <a:solidFill>
                  <a:schemeClr val="tx1">
                    <a:lumMod val="75000"/>
                    <a:lumOff val="25000"/>
                  </a:schemeClr>
                </a:solidFill>
                <a:latin typeface="Calibri" charset="0"/>
                <a:cs typeface="Calibri" charset="0"/>
              </a:rPr>
              <a:t>Se realizarán actividades de conexión con otros proyectos, expertos y/o interesados de forma que el proyecto pueda beneficiarse de iniciativas relacionadas con la gestión forestal y el cambio climático así como facilitar la transferencia de la información sobre las iniciativas de gestión forestal y cambio climático.</a:t>
            </a:r>
            <a:endParaRPr lang="pt-BR" sz="3100" dirty="0">
              <a:solidFill>
                <a:schemeClr val="tx1">
                  <a:lumMod val="75000"/>
                  <a:lumOff val="25000"/>
                </a:schemeClr>
              </a:solidFill>
              <a:latin typeface="Calibri" charset="0"/>
              <a:cs typeface="Calibri" charset="0"/>
            </a:endParaRPr>
          </a:p>
        </p:txBody>
      </p:sp>
      <p:sp>
        <p:nvSpPr>
          <p:cNvPr id="49" name="Rettangolo 48">
            <a:extLst>
              <a:ext uri="{FF2B5EF4-FFF2-40B4-BE49-F238E27FC236}">
                <a16:creationId xmlns:a16="http://schemas.microsoft.com/office/drawing/2014/main" id="{234EFBCF-E903-415B-9196-32E6CA4E0522}"/>
              </a:ext>
            </a:extLst>
          </p:cNvPr>
          <p:cNvSpPr/>
          <p:nvPr/>
        </p:nvSpPr>
        <p:spPr>
          <a:xfrm>
            <a:off x="15881627" y="18136567"/>
            <a:ext cx="15075382" cy="2862322"/>
          </a:xfrm>
          <a:prstGeom prst="rect">
            <a:avLst/>
          </a:prstGeom>
        </p:spPr>
        <p:txBody>
          <a:bodyPr wrap="square">
            <a:spAutoFit/>
          </a:bodyPr>
          <a:lstStyle/>
          <a:p>
            <a:endParaRPr lang="es-ES" sz="6000" dirty="0">
              <a:solidFill>
                <a:srgbClr val="7BBF4A"/>
              </a:solidFill>
              <a:latin typeface="Calibri" charset="0"/>
              <a:cs typeface="Calibri" charset="0"/>
            </a:endParaRPr>
          </a:p>
          <a:p>
            <a:r>
              <a:rPr lang="es-ES" sz="6000" dirty="0">
                <a:solidFill>
                  <a:srgbClr val="7BBF4A"/>
                </a:solidFill>
                <a:latin typeface="Calibri" charset="0"/>
                <a:cs typeface="Calibri" charset="0"/>
              </a:rPr>
              <a:t>HERRAMIENTA DE SOPORTE A LA </a:t>
            </a:r>
          </a:p>
          <a:p>
            <a:r>
              <a:rPr lang="es-ES" sz="6000" dirty="0">
                <a:solidFill>
                  <a:srgbClr val="7BBF4A"/>
                </a:solidFill>
                <a:latin typeface="Calibri" charset="0"/>
                <a:cs typeface="Calibri" charset="0"/>
              </a:rPr>
              <a:t>DECISIÓN</a:t>
            </a:r>
            <a:endParaRPr lang="it-IT" sz="6000" dirty="0">
              <a:solidFill>
                <a:srgbClr val="7BBF4A"/>
              </a:solidFill>
              <a:latin typeface="Calibri" charset="0"/>
              <a:cs typeface="Calibri" charset="0"/>
            </a:endParaRPr>
          </a:p>
        </p:txBody>
      </p:sp>
      <p:sp>
        <p:nvSpPr>
          <p:cNvPr id="50" name="Rettangolo 49">
            <a:extLst>
              <a:ext uri="{FF2B5EF4-FFF2-40B4-BE49-F238E27FC236}">
                <a16:creationId xmlns:a16="http://schemas.microsoft.com/office/drawing/2014/main" id="{B230A2C1-617F-41C4-8043-32E87091D455}"/>
              </a:ext>
            </a:extLst>
          </p:cNvPr>
          <p:cNvSpPr/>
          <p:nvPr/>
        </p:nvSpPr>
        <p:spPr>
          <a:xfrm>
            <a:off x="15881627" y="21011670"/>
            <a:ext cx="13419688" cy="4385816"/>
          </a:xfrm>
          <a:prstGeom prst="rect">
            <a:avLst/>
          </a:prstGeom>
        </p:spPr>
        <p:txBody>
          <a:bodyPr wrap="square">
            <a:spAutoFit/>
          </a:bodyPr>
          <a:lstStyle/>
          <a:p>
            <a:r>
              <a:rPr lang="es-ES" sz="3100" dirty="0">
                <a:solidFill>
                  <a:schemeClr val="tx1">
                    <a:lumMod val="75000"/>
                    <a:lumOff val="25000"/>
                  </a:schemeClr>
                </a:solidFill>
                <a:latin typeface="Calibri" charset="0"/>
                <a:cs typeface="Calibri" charset="0"/>
              </a:rPr>
              <a:t>La herramienta de soporte a la decisión tiene como objetivos:</a:t>
            </a:r>
          </a:p>
          <a:p>
            <a:r>
              <a:rPr lang="es-ES" sz="3100" dirty="0">
                <a:solidFill>
                  <a:schemeClr val="tx1">
                    <a:lumMod val="75000"/>
                    <a:lumOff val="25000"/>
                  </a:schemeClr>
                </a:solidFill>
                <a:latin typeface="Calibri" charset="0"/>
                <a:cs typeface="Calibri" charset="0"/>
              </a:rPr>
              <a:t>• guiar a los gestores forestales en la adaptación al cambio climático</a:t>
            </a:r>
          </a:p>
          <a:p>
            <a:r>
              <a:rPr lang="es-ES" sz="3100" dirty="0">
                <a:solidFill>
                  <a:schemeClr val="tx1">
                    <a:lumMod val="75000"/>
                    <a:lumOff val="25000"/>
                  </a:schemeClr>
                </a:solidFill>
                <a:latin typeface="Calibri" charset="0"/>
                <a:cs typeface="Calibri" charset="0"/>
              </a:rPr>
              <a:t>• optimizar y actualizar los procesos de gestión forestal en toda la cuenca, incorporando los fenómenos relacionados con el cambio climático;</a:t>
            </a:r>
          </a:p>
          <a:p>
            <a:r>
              <a:rPr lang="es-ES" sz="3100" dirty="0">
                <a:solidFill>
                  <a:schemeClr val="tx1">
                    <a:lumMod val="75000"/>
                    <a:lumOff val="25000"/>
                  </a:schemeClr>
                </a:solidFill>
                <a:latin typeface="Calibri" charset="0"/>
                <a:cs typeface="Calibri" charset="0"/>
              </a:rPr>
              <a:t>• combinar recursos y servicios forestales clave en una única herramienta de criterios múltiples desde diferentes perspectivas;</a:t>
            </a:r>
          </a:p>
          <a:p>
            <a:r>
              <a:rPr lang="es-ES" sz="3100" dirty="0">
                <a:solidFill>
                  <a:schemeClr val="tx1">
                    <a:lumMod val="75000"/>
                    <a:lumOff val="25000"/>
                  </a:schemeClr>
                </a:solidFill>
                <a:latin typeface="Calibri" charset="0"/>
                <a:cs typeface="Calibri" charset="0"/>
              </a:rPr>
              <a:t>• vincular los resultados de diferentes modelos (hidrológicos, producción de biomasa, cambio climático, incendios) para definir prácticas óptimas de gestión forestal.</a:t>
            </a:r>
            <a:endParaRPr lang="pt-BR" sz="3100" dirty="0">
              <a:solidFill>
                <a:schemeClr val="tx1">
                  <a:lumMod val="75000"/>
                  <a:lumOff val="25000"/>
                </a:schemeClr>
              </a:solidFill>
              <a:latin typeface="Calibri" charset="0"/>
              <a:cs typeface="Calibri" charset="0"/>
            </a:endParaRPr>
          </a:p>
        </p:txBody>
      </p:sp>
      <p:pic>
        <p:nvPicPr>
          <p:cNvPr id="52" name="Picture 1">
            <a:extLst>
              <a:ext uri="{FF2B5EF4-FFF2-40B4-BE49-F238E27FC236}">
                <a16:creationId xmlns:a16="http://schemas.microsoft.com/office/drawing/2014/main" id="{4A1D7405-8207-4612-8BDE-E8774A0EA262}"/>
              </a:ext>
            </a:extLst>
          </p:cNvPr>
          <p:cNvPicPr>
            <a:picLocks noChangeAspect="1"/>
          </p:cNvPicPr>
          <p:nvPr/>
        </p:nvPicPr>
        <p:blipFill>
          <a:blip r:embed="rId15"/>
          <a:stretch>
            <a:fillRect/>
          </a:stretch>
        </p:blipFill>
        <p:spPr>
          <a:xfrm>
            <a:off x="16220055" y="31354401"/>
            <a:ext cx="1582802" cy="1172868"/>
          </a:xfrm>
          <a:prstGeom prst="rect">
            <a:avLst/>
          </a:prstGeom>
        </p:spPr>
      </p:pic>
      <p:sp>
        <p:nvSpPr>
          <p:cNvPr id="53" name="Rettangolo 52">
            <a:extLst>
              <a:ext uri="{FF2B5EF4-FFF2-40B4-BE49-F238E27FC236}">
                <a16:creationId xmlns:a16="http://schemas.microsoft.com/office/drawing/2014/main" id="{59424DBC-405B-4A3E-970E-22482CEC245C}"/>
              </a:ext>
            </a:extLst>
          </p:cNvPr>
          <p:cNvSpPr/>
          <p:nvPr/>
        </p:nvSpPr>
        <p:spPr>
          <a:xfrm>
            <a:off x="17838832" y="31395135"/>
            <a:ext cx="10969091" cy="1015663"/>
          </a:xfrm>
          <a:prstGeom prst="rect">
            <a:avLst/>
          </a:prstGeom>
        </p:spPr>
        <p:txBody>
          <a:bodyPr wrap="square">
            <a:spAutoFit/>
          </a:bodyPr>
          <a:lstStyle/>
          <a:p>
            <a:r>
              <a:rPr lang="it-IT" sz="6000" dirty="0">
                <a:solidFill>
                  <a:srgbClr val="7BBF4A"/>
                </a:solidFill>
                <a:latin typeface="Calibri" charset="0"/>
                <a:cs typeface="Calibri" charset="0"/>
              </a:rPr>
              <a:t>RESULTADOS ESPERADOS</a:t>
            </a:r>
            <a:endParaRPr lang="en-GB" sz="6000" dirty="0">
              <a:solidFill>
                <a:srgbClr val="7BBF4A"/>
              </a:solidFill>
              <a:latin typeface="Calibri" charset="0"/>
              <a:cs typeface="Calibri" charset="0"/>
            </a:endParaRPr>
          </a:p>
        </p:txBody>
      </p:sp>
      <p:pic>
        <p:nvPicPr>
          <p:cNvPr id="57" name="Immagine 56" descr="Immagine che contiene montagna, natura, esterni, valle&#10;&#10;Descrizione generata automaticamente">
            <a:extLst>
              <a:ext uri="{FF2B5EF4-FFF2-40B4-BE49-F238E27FC236}">
                <a16:creationId xmlns:a16="http://schemas.microsoft.com/office/drawing/2014/main" id="{77A69F3F-D5F7-49E5-9C6E-6F6024F79AA0}"/>
              </a:ext>
            </a:extLst>
          </p:cNvPr>
          <p:cNvPicPr>
            <a:picLocks noChangeAspect="1"/>
          </p:cNvPicPr>
          <p:nvPr/>
        </p:nvPicPr>
        <p:blipFill rotWithShape="1">
          <a:blip r:embed="rId16">
            <a:extLst>
              <a:ext uri="{28A0092B-C50C-407E-A947-70E740481C1C}">
                <a14:useLocalDpi xmlns:a14="http://schemas.microsoft.com/office/drawing/2010/main" val="0"/>
              </a:ext>
            </a:extLst>
          </a:blip>
          <a:srcRect t="26588" b="12849"/>
          <a:stretch/>
        </p:blipFill>
        <p:spPr>
          <a:xfrm>
            <a:off x="2092341" y="18978193"/>
            <a:ext cx="12410431" cy="4734215"/>
          </a:xfrm>
          <a:prstGeom prst="rect">
            <a:avLst/>
          </a:prstGeom>
        </p:spPr>
      </p:pic>
    </p:spTree>
    <p:extLst>
      <p:ext uri="{BB962C8B-B14F-4D97-AF65-F5344CB8AC3E}">
        <p14:creationId xmlns:p14="http://schemas.microsoft.com/office/powerpoint/2010/main" val="506344088"/>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906</TotalTime>
  <Words>613</Words>
  <Application>Microsoft Office PowerPoint</Application>
  <PresentationFormat>Custom</PresentationFormat>
  <Paragraphs>36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Tema di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lpigneri</dc:creator>
  <cp:lastModifiedBy>MARIA DEL CARMEN GONZALEZ SANCHIS</cp:lastModifiedBy>
  <cp:revision>59</cp:revision>
  <cp:lastPrinted>2019-10-17T16:28:44Z</cp:lastPrinted>
  <dcterms:created xsi:type="dcterms:W3CDTF">2018-05-31T07:17:49Z</dcterms:created>
  <dcterms:modified xsi:type="dcterms:W3CDTF">2019-10-30T09:48:51Z</dcterms:modified>
</cp:coreProperties>
</file>