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7" r:id="rId2"/>
  </p:sldIdLst>
  <p:sldSz cx="30275213" cy="4280376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022" userDrawn="1">
          <p15:clr>
            <a:srgbClr val="A4A3A4"/>
          </p15:clr>
        </p15:guide>
        <p15:guide id="2" pos="95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BF4A"/>
    <a:srgbClr val="994905"/>
    <a:srgbClr val="FFC000"/>
    <a:srgbClr val="9C5940"/>
    <a:srgbClr val="9C3924"/>
    <a:srgbClr val="9C1200"/>
    <a:srgbClr val="FFC1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42" autoAdjust="0"/>
    <p:restoredTop sz="94660"/>
  </p:normalViewPr>
  <p:slideViewPr>
    <p:cSldViewPr snapToGrid="0">
      <p:cViewPr>
        <p:scale>
          <a:sx n="20" d="100"/>
          <a:sy n="20" d="100"/>
        </p:scale>
        <p:origin x="1459" y="-1742"/>
      </p:cViewPr>
      <p:guideLst>
        <p:guide orient="horz" pos="16022"/>
        <p:guide pos="95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1F0D4-174E-4350-A207-1A13CB095EB5}" type="datetimeFigureOut">
              <a:rPr lang="it-IT" smtClean="0"/>
              <a:t>17/10/2019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214563" y="1241425"/>
            <a:ext cx="23685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E9B000-B58A-43A7-83FD-8BE1CCF49A5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9898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1pPr>
    <a:lvl2pPr marL="175386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2pPr>
    <a:lvl3pPr marL="350773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3pPr>
    <a:lvl4pPr marL="526159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4pPr>
    <a:lvl5pPr marL="701546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5pPr>
    <a:lvl6pPr marL="8769325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6pPr>
    <a:lvl7pPr marL="10523190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7pPr>
    <a:lvl8pPr marL="12277054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8pPr>
    <a:lvl9pPr marL="14030919" algn="l" defTabSz="3507730" rtl="0" eaLnBrk="1" latinLnBrk="0" hangingPunct="1">
      <a:defRPr sz="4603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17D1-2893-4DF0-913A-43B68DB937A9}" type="datetimeFigureOut">
              <a:rPr lang="it-IT" smtClean="0"/>
              <a:t>17/10/2019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4A67-7FC2-4FC0-AB26-80284695C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4701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17D1-2893-4DF0-913A-43B68DB937A9}" type="datetimeFigureOut">
              <a:rPr lang="it-IT" smtClean="0"/>
              <a:t>17/10/2019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4A67-7FC2-4FC0-AB26-80284695C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9937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17D1-2893-4DF0-913A-43B68DB937A9}" type="datetimeFigureOut">
              <a:rPr lang="it-IT" smtClean="0"/>
              <a:t>17/10/2019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4A67-7FC2-4FC0-AB26-80284695C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4634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17D1-2893-4DF0-913A-43B68DB937A9}" type="datetimeFigureOut">
              <a:rPr lang="it-IT" smtClean="0"/>
              <a:t>17/10/2019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4A67-7FC2-4FC0-AB26-80284695C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113852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17D1-2893-4DF0-913A-43B68DB937A9}" type="datetimeFigureOut">
              <a:rPr lang="it-IT" smtClean="0"/>
              <a:t>17/10/2019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4A67-7FC2-4FC0-AB26-80284695C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7095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17D1-2893-4DF0-913A-43B68DB937A9}" type="datetimeFigureOut">
              <a:rPr lang="it-IT" smtClean="0"/>
              <a:t>17/10/2019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4A67-7FC2-4FC0-AB26-80284695C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0718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17D1-2893-4DF0-913A-43B68DB937A9}" type="datetimeFigureOut">
              <a:rPr lang="it-IT" smtClean="0"/>
              <a:t>17/10/2019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4A67-7FC2-4FC0-AB26-80284695C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76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17D1-2893-4DF0-913A-43B68DB937A9}" type="datetimeFigureOut">
              <a:rPr lang="it-IT" smtClean="0"/>
              <a:t>17/10/2019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4A67-7FC2-4FC0-AB26-80284695C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518858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17D1-2893-4DF0-913A-43B68DB937A9}" type="datetimeFigureOut">
              <a:rPr lang="it-IT" smtClean="0"/>
              <a:t>17/10/2019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4A67-7FC2-4FC0-AB26-80284695C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318361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17D1-2893-4DF0-913A-43B68DB937A9}" type="datetimeFigureOut">
              <a:rPr lang="it-IT" smtClean="0"/>
              <a:t>17/10/2019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4A67-7FC2-4FC0-AB26-80284695C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5184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A17D1-2893-4DF0-913A-43B68DB937A9}" type="datetimeFigureOut">
              <a:rPr lang="it-IT" smtClean="0"/>
              <a:t>17/10/2019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2B4A67-7FC2-4FC0-AB26-80284695C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8414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A17D1-2893-4DF0-913A-43B68DB937A9}" type="datetimeFigureOut">
              <a:rPr lang="it-IT" smtClean="0"/>
              <a:t>17/10/2019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2B4A67-7FC2-4FC0-AB26-80284695CB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20548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Immagine 54">
            <a:extLst>
              <a:ext uri="{FF2B5EF4-FFF2-40B4-BE49-F238E27FC236}">
                <a16:creationId xmlns:a16="http://schemas.microsoft.com/office/drawing/2014/main" id="{F3369441-55BC-45FF-AE3D-533444EF11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83301" y="25209857"/>
            <a:ext cx="8005517" cy="6076103"/>
          </a:xfrm>
          <a:prstGeom prst="rect">
            <a:avLst/>
          </a:prstGeom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E327A37C-5200-41F4-83B7-4BA8ABE276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377" y="23825569"/>
            <a:ext cx="2042460" cy="1638013"/>
          </a:xfrm>
          <a:prstGeom prst="rect">
            <a:avLst/>
          </a:prstGeom>
        </p:spPr>
      </p:pic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6775" y="835486"/>
            <a:ext cx="10319748" cy="4887405"/>
          </a:xfrm>
        </p:spPr>
      </p:pic>
      <p:sp>
        <p:nvSpPr>
          <p:cNvPr id="8" name="Rectangle 94">
            <a:extLst>
              <a:ext uri="{FF2B5EF4-FFF2-40B4-BE49-F238E27FC236}">
                <a16:creationId xmlns:a16="http://schemas.microsoft.com/office/drawing/2014/main" id="{5B81FF1E-9D73-4C07-975D-6E1D8C9AB6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92341" y="5886342"/>
            <a:ext cx="26621800" cy="4469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74405" tIns="37202" rIns="74405" bIns="0">
            <a:spAutoFit/>
          </a:bodyPr>
          <a:lstStyle/>
          <a:p>
            <a:pPr defTabSz="744538">
              <a:defRPr/>
            </a:pPr>
            <a:r>
              <a:rPr lang="en-US" sz="9600" b="1" dirty="0">
                <a:solidFill>
                  <a:srgbClr val="7BBF4A"/>
                </a:solidFill>
                <a:ea typeface="Cabin SemiBold" charset="0"/>
                <a:cs typeface="Cabin SemiBold" charset="0"/>
              </a:rPr>
              <a:t>Coupling water, fire and climate resilience with biomass production in forestry to adapt watersheds to climate change</a:t>
            </a:r>
            <a:endParaRPr lang="en-GB" sz="9600" b="1" dirty="0">
              <a:solidFill>
                <a:srgbClr val="7BBF4A"/>
              </a:solidFill>
              <a:effectLst>
                <a:outerShdw blurRad="38100" dist="38100" dir="2700000" algn="tl">
                  <a:srgbClr val="C0C0C0"/>
                </a:outerShdw>
              </a:effectLst>
              <a:ea typeface="Cabin SemiBold" charset="0"/>
              <a:cs typeface="Cabin SemiBold" charset="0"/>
            </a:endParaRPr>
          </a:p>
        </p:txBody>
      </p:sp>
      <p:sp>
        <p:nvSpPr>
          <p:cNvPr id="11" name="Rectangle 118">
            <a:extLst>
              <a:ext uri="{FF2B5EF4-FFF2-40B4-BE49-F238E27FC236}">
                <a16:creationId xmlns:a16="http://schemas.microsoft.com/office/drawing/2014/main" id="{0A9542AA-C7B0-4BE8-B5C4-F475530B7134}"/>
              </a:ext>
            </a:extLst>
          </p:cNvPr>
          <p:cNvSpPr txBox="1">
            <a:spLocks noChangeArrowheads="1"/>
          </p:cNvSpPr>
          <p:nvPr/>
        </p:nvSpPr>
        <p:spPr>
          <a:xfrm>
            <a:off x="3170638" y="24037423"/>
            <a:ext cx="12754954" cy="1258886"/>
          </a:xfrm>
          <a:prstGeom prst="rect">
            <a:avLst/>
          </a:prstGeom>
          <a:noFill/>
        </p:spPr>
        <p:txBody>
          <a:bodyPr vert="horz" lIns="417643" tIns="208822" rIns="417643" bIns="208822" numCol="1" spcCol="540000" rtlCol="0">
            <a:normAutofit fontScale="85000" lnSpcReduction="20000"/>
          </a:bodyPr>
          <a:lstStyle>
            <a:lvl1pPr marL="756872" indent="-756872" algn="l" defTabSz="3027487" rtl="0" eaLnBrk="1" latinLnBrk="0" hangingPunct="1">
              <a:lnSpc>
                <a:spcPct val="90000"/>
              </a:lnSpc>
              <a:spcBef>
                <a:spcPts val="3311"/>
              </a:spcBef>
              <a:buFont typeface="Arial" panose="020B0604020202020204" pitchFamily="34" charset="0"/>
              <a:buChar char="•"/>
              <a:defRPr sz="927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270615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79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78435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662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298102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81184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325589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839333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1353076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2866820" indent="-756872" algn="l" defTabSz="3027487" rtl="0" eaLnBrk="1" latinLnBrk="0" hangingPunct="1">
              <a:lnSpc>
                <a:spcPct val="90000"/>
              </a:lnSpc>
              <a:spcBef>
                <a:spcPts val="1655"/>
              </a:spcBef>
              <a:buFont typeface="Arial" panose="020B0604020202020204" pitchFamily="34" charset="0"/>
              <a:buChar char="•"/>
              <a:defRPr sz="59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it-IT" sz="8500" dirty="0">
                <a:solidFill>
                  <a:srgbClr val="7BBF4A"/>
                </a:solidFill>
                <a:latin typeface="Calibri" charset="0"/>
                <a:cs typeface="Calibri" charset="0"/>
              </a:rPr>
              <a:t>ATIVIDADES</a:t>
            </a:r>
          </a:p>
          <a:p>
            <a:pPr marL="0" indent="0" algn="just">
              <a:buNone/>
            </a:pPr>
            <a:endParaRPr lang="en-GB" sz="8800" dirty="0">
              <a:solidFill>
                <a:srgbClr val="7BBF4A"/>
              </a:solidFill>
              <a:latin typeface="Calibri" charset="0"/>
              <a:cs typeface="Calibri" charset="0"/>
            </a:endParaRPr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C24BD52A-43FA-4042-963F-76047A5B0E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3010" y="40949911"/>
            <a:ext cx="1463737" cy="1057143"/>
          </a:xfrm>
          <a:prstGeom prst="rect">
            <a:avLst/>
          </a:prstGeom>
        </p:spPr>
      </p:pic>
      <p:sp>
        <p:nvSpPr>
          <p:cNvPr id="14" name="Rettangolo 13">
            <a:extLst>
              <a:ext uri="{FF2B5EF4-FFF2-40B4-BE49-F238E27FC236}">
                <a16:creationId xmlns:a16="http://schemas.microsoft.com/office/drawing/2014/main" id="{A177562D-28C8-48FD-8F52-BFA0EF410698}"/>
              </a:ext>
            </a:extLst>
          </p:cNvPr>
          <p:cNvSpPr/>
          <p:nvPr/>
        </p:nvSpPr>
        <p:spPr>
          <a:xfrm>
            <a:off x="2856996" y="41014170"/>
            <a:ext cx="20708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800" dirty="0">
                <a:latin typeface="Calibri" charset="0"/>
                <a:ea typeface="Calibri" charset="0"/>
                <a:cs typeface="Calibri" charset="0"/>
              </a:rPr>
              <a:t>O </a:t>
            </a:r>
            <a:r>
              <a:rPr lang="it-IT" sz="2800" dirty="0" err="1">
                <a:latin typeface="Calibri" charset="0"/>
                <a:ea typeface="Calibri" charset="0"/>
                <a:cs typeface="Calibri" charset="0"/>
              </a:rPr>
              <a:t>projeto</a:t>
            </a:r>
            <a:r>
              <a:rPr lang="it-IT" sz="2800" dirty="0">
                <a:latin typeface="Calibri" charset="0"/>
                <a:ea typeface="Calibri" charset="0"/>
                <a:cs typeface="Calibri" charset="0"/>
              </a:rPr>
              <a:t> “LIFE RESILIENT FORESTS – </a:t>
            </a:r>
            <a:r>
              <a:rPr lang="it-IT" sz="2800" dirty="0" err="1">
                <a:latin typeface="Calibri" charset="0"/>
                <a:ea typeface="Calibri" charset="0"/>
                <a:cs typeface="Calibri" charset="0"/>
              </a:rPr>
              <a:t>Coupling</a:t>
            </a:r>
            <a:r>
              <a:rPr lang="it-IT" sz="2800" dirty="0">
                <a:latin typeface="Calibri" charset="0"/>
                <a:ea typeface="Calibri" charset="0"/>
                <a:cs typeface="Calibri" charset="0"/>
              </a:rPr>
              <a:t> water, </a:t>
            </a:r>
            <a:r>
              <a:rPr lang="it-IT" sz="2800" dirty="0" err="1">
                <a:latin typeface="Calibri" charset="0"/>
                <a:ea typeface="Calibri" charset="0"/>
                <a:cs typeface="Calibri" charset="0"/>
              </a:rPr>
              <a:t>fire</a:t>
            </a:r>
            <a:r>
              <a:rPr lang="it-IT" sz="2800" dirty="0">
                <a:latin typeface="Calibri" charset="0"/>
                <a:ea typeface="Calibri" charset="0"/>
                <a:cs typeface="Calibri" charset="0"/>
              </a:rPr>
              <a:t> and </a:t>
            </a:r>
            <a:r>
              <a:rPr lang="it-IT" sz="2800" dirty="0" err="1">
                <a:latin typeface="Calibri" charset="0"/>
                <a:ea typeface="Calibri" charset="0"/>
                <a:cs typeface="Calibri" charset="0"/>
              </a:rPr>
              <a:t>climate</a:t>
            </a:r>
            <a:r>
              <a:rPr lang="it-IT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dirty="0" err="1">
                <a:latin typeface="Calibri" charset="0"/>
                <a:ea typeface="Calibri" charset="0"/>
                <a:cs typeface="Calibri" charset="0"/>
              </a:rPr>
              <a:t>resilience</a:t>
            </a:r>
            <a:r>
              <a:rPr lang="it-IT" sz="2800" dirty="0">
                <a:latin typeface="Calibri" charset="0"/>
                <a:ea typeface="Calibri" charset="0"/>
                <a:cs typeface="Calibri" charset="0"/>
              </a:rPr>
              <a:t> with </a:t>
            </a:r>
            <a:r>
              <a:rPr lang="it-IT" sz="2800" dirty="0" err="1">
                <a:latin typeface="Calibri" charset="0"/>
                <a:ea typeface="Calibri" charset="0"/>
                <a:cs typeface="Calibri" charset="0"/>
              </a:rPr>
              <a:t>biomass</a:t>
            </a:r>
            <a:r>
              <a:rPr lang="it-IT" sz="2800" dirty="0">
                <a:latin typeface="Calibri" charset="0"/>
                <a:ea typeface="Calibri" charset="0"/>
                <a:cs typeface="Calibri" charset="0"/>
              </a:rPr>
              <a:t> production from </a:t>
            </a:r>
            <a:r>
              <a:rPr lang="it-IT" sz="2800" dirty="0" err="1">
                <a:latin typeface="Calibri" charset="0"/>
                <a:ea typeface="Calibri" charset="0"/>
                <a:cs typeface="Calibri" charset="0"/>
              </a:rPr>
              <a:t>forestry</a:t>
            </a:r>
            <a:r>
              <a:rPr lang="it-IT" sz="2800" dirty="0">
                <a:latin typeface="Calibri" charset="0"/>
                <a:ea typeface="Calibri" charset="0"/>
                <a:cs typeface="Calibri" charset="0"/>
              </a:rPr>
              <a:t> to </a:t>
            </a:r>
            <a:r>
              <a:rPr lang="it-IT" sz="2800" dirty="0" err="1">
                <a:latin typeface="Calibri" charset="0"/>
                <a:ea typeface="Calibri" charset="0"/>
                <a:cs typeface="Calibri" charset="0"/>
              </a:rPr>
              <a:t>adapt</a:t>
            </a:r>
            <a:r>
              <a:rPr lang="it-IT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dirty="0" err="1">
                <a:latin typeface="Calibri" charset="0"/>
                <a:ea typeface="Calibri" charset="0"/>
                <a:cs typeface="Calibri" charset="0"/>
              </a:rPr>
              <a:t>watersheds</a:t>
            </a:r>
            <a:r>
              <a:rPr lang="it-IT" sz="2800" dirty="0">
                <a:latin typeface="Calibri" charset="0"/>
                <a:ea typeface="Calibri" charset="0"/>
                <a:cs typeface="Calibri" charset="0"/>
              </a:rPr>
              <a:t> to </a:t>
            </a:r>
            <a:r>
              <a:rPr lang="it-IT" sz="2800" dirty="0" err="1">
                <a:latin typeface="Calibri" charset="0"/>
                <a:ea typeface="Calibri" charset="0"/>
                <a:cs typeface="Calibri" charset="0"/>
              </a:rPr>
              <a:t>climate</a:t>
            </a:r>
            <a:r>
              <a:rPr lang="it-IT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dirty="0" err="1">
                <a:latin typeface="Calibri" charset="0"/>
                <a:ea typeface="Calibri" charset="0"/>
                <a:cs typeface="Calibri" charset="0"/>
              </a:rPr>
              <a:t>change</a:t>
            </a:r>
            <a:r>
              <a:rPr lang="it-IT" sz="2800" dirty="0">
                <a:latin typeface="Calibri" charset="0"/>
                <a:ea typeface="Calibri" charset="0"/>
                <a:cs typeface="Calibri" charset="0"/>
              </a:rPr>
              <a:t>” </a:t>
            </a:r>
            <a:r>
              <a:rPr lang="it-IT" sz="2800" dirty="0" err="1">
                <a:latin typeface="Calibri" charset="0"/>
                <a:ea typeface="Calibri" charset="0"/>
                <a:cs typeface="Calibri" charset="0"/>
              </a:rPr>
              <a:t>é</a:t>
            </a:r>
            <a:r>
              <a:rPr lang="it-IT" sz="2800" dirty="0">
                <a:latin typeface="Calibri" charset="0"/>
                <a:ea typeface="Calibri" charset="0"/>
                <a:cs typeface="Calibri" charset="0"/>
              </a:rPr>
              <a:t> co-</a:t>
            </a:r>
            <a:r>
              <a:rPr lang="it-IT" sz="2800" dirty="0" err="1">
                <a:latin typeface="Calibri" charset="0"/>
                <a:ea typeface="Calibri" charset="0"/>
                <a:cs typeface="Calibri" charset="0"/>
              </a:rPr>
              <a:t>financiado</a:t>
            </a:r>
            <a:r>
              <a:rPr lang="it-IT" sz="2800" dirty="0">
                <a:latin typeface="Calibri" charset="0"/>
                <a:ea typeface="Calibri" charset="0"/>
                <a:cs typeface="Calibri" charset="0"/>
              </a:rPr>
              <a:t> pelo </a:t>
            </a:r>
            <a:r>
              <a:rPr lang="it-IT" sz="2800" dirty="0" err="1">
                <a:latin typeface="Calibri" charset="0"/>
                <a:ea typeface="Calibri" charset="0"/>
                <a:cs typeface="Calibri" charset="0"/>
              </a:rPr>
              <a:t>Programa</a:t>
            </a:r>
            <a:r>
              <a:rPr lang="it-IT" sz="2800" dirty="0">
                <a:latin typeface="Calibri" charset="0"/>
                <a:ea typeface="Calibri" charset="0"/>
                <a:cs typeface="Calibri" charset="0"/>
              </a:rPr>
              <a:t> LIFE da </a:t>
            </a:r>
            <a:r>
              <a:rPr lang="it-IT" sz="2800" dirty="0" err="1">
                <a:latin typeface="Calibri" charset="0"/>
                <a:ea typeface="Calibri" charset="0"/>
                <a:cs typeface="Calibri" charset="0"/>
              </a:rPr>
              <a:t>União</a:t>
            </a:r>
            <a:r>
              <a:rPr lang="it-IT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dirty="0" err="1">
                <a:latin typeface="Calibri" charset="0"/>
                <a:ea typeface="Calibri" charset="0"/>
                <a:cs typeface="Calibri" charset="0"/>
              </a:rPr>
              <a:t>Europeia</a:t>
            </a:r>
            <a:r>
              <a:rPr lang="it-IT" sz="28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it-IT" sz="2800" dirty="0" err="1">
                <a:latin typeface="Calibri" charset="0"/>
                <a:ea typeface="Calibri" charset="0"/>
                <a:cs typeface="Calibri" charset="0"/>
              </a:rPr>
              <a:t>sob</a:t>
            </a:r>
            <a:r>
              <a:rPr lang="it-IT" sz="2800" dirty="0">
                <a:latin typeface="Calibri" charset="0"/>
                <a:ea typeface="Calibri" charset="0"/>
                <a:cs typeface="Calibri" charset="0"/>
              </a:rPr>
              <a:t> o </a:t>
            </a:r>
            <a:r>
              <a:rPr lang="it-IT" sz="2800" dirty="0" err="1">
                <a:latin typeface="Calibri" charset="0"/>
                <a:ea typeface="Calibri" charset="0"/>
                <a:cs typeface="Calibri" charset="0"/>
              </a:rPr>
              <a:t>número</a:t>
            </a:r>
            <a:r>
              <a:rPr lang="it-IT" sz="2800" dirty="0">
                <a:latin typeface="Calibri" charset="0"/>
                <a:ea typeface="Calibri" charset="0"/>
                <a:cs typeface="Calibri" charset="0"/>
              </a:rPr>
              <a:t> de contrato LIFE 17 CCA/ ES/000063.</a:t>
            </a:r>
          </a:p>
        </p:txBody>
      </p:sp>
      <p:sp>
        <p:nvSpPr>
          <p:cNvPr id="15" name="Rettangolo 14">
            <a:extLst>
              <a:ext uri="{FF2B5EF4-FFF2-40B4-BE49-F238E27FC236}">
                <a16:creationId xmlns:a16="http://schemas.microsoft.com/office/drawing/2014/main" id="{83F9091B-D8A5-4638-92C2-68D4B77295B6}"/>
              </a:ext>
            </a:extLst>
          </p:cNvPr>
          <p:cNvSpPr/>
          <p:nvPr/>
        </p:nvSpPr>
        <p:spPr>
          <a:xfrm>
            <a:off x="2195470" y="39338030"/>
            <a:ext cx="1117193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4400" dirty="0">
                <a:solidFill>
                  <a:schemeClr val="accent1">
                    <a:lumMod val="50000"/>
                  </a:schemeClr>
                </a:solidFill>
                <a:latin typeface="Calibri" charset="0"/>
                <a:ea typeface="Calibri" charset="0"/>
                <a:cs typeface="Calibri" charset="0"/>
              </a:rPr>
              <a:t>Project Partners</a:t>
            </a:r>
            <a:endParaRPr lang="en-GB" sz="4400" dirty="0">
              <a:solidFill>
                <a:schemeClr val="accent1">
                  <a:lumMod val="50000"/>
                </a:schemeClr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2839" y="39121283"/>
            <a:ext cx="3028570" cy="1589999"/>
          </a:xfrm>
          <a:prstGeom prst="rect">
            <a:avLst/>
          </a:prstGeom>
        </p:spPr>
      </p:pic>
      <p:pic>
        <p:nvPicPr>
          <p:cNvPr id="19" name="Immagin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80594" y="38757045"/>
            <a:ext cx="3289300" cy="2192866"/>
          </a:xfrm>
          <a:prstGeom prst="rect">
            <a:avLst/>
          </a:prstGeom>
        </p:spPr>
      </p:pic>
      <p:pic>
        <p:nvPicPr>
          <p:cNvPr id="20" name="Immagin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7072" y="39490099"/>
            <a:ext cx="2700566" cy="875391"/>
          </a:xfrm>
          <a:prstGeom prst="rect">
            <a:avLst/>
          </a:prstGeom>
        </p:spPr>
      </p:pic>
      <p:pic>
        <p:nvPicPr>
          <p:cNvPr id="21" name="Immagine 2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9046" y="38878771"/>
            <a:ext cx="1586506" cy="2192867"/>
          </a:xfrm>
          <a:prstGeom prst="rect">
            <a:avLst/>
          </a:prstGeom>
        </p:spPr>
      </p:pic>
      <p:pic>
        <p:nvPicPr>
          <p:cNvPr id="22" name="Immagine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2024" y="40178729"/>
            <a:ext cx="2516013" cy="889294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635" y="38991909"/>
            <a:ext cx="1639739" cy="972881"/>
          </a:xfrm>
          <a:prstGeom prst="rect">
            <a:avLst/>
          </a:prstGeom>
        </p:spPr>
      </p:pic>
      <p:sp>
        <p:nvSpPr>
          <p:cNvPr id="37" name="CasellaDiTesto 36"/>
          <p:cNvSpPr txBox="1"/>
          <p:nvPr/>
        </p:nvSpPr>
        <p:spPr>
          <a:xfrm>
            <a:off x="-5943600" y="155448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dirty="0"/>
          </a:p>
        </p:txBody>
      </p:sp>
      <p:pic>
        <p:nvPicPr>
          <p:cNvPr id="2" name="Immagine 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73192" y="31889699"/>
            <a:ext cx="4831350" cy="1206657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97917" y="-8252455"/>
            <a:ext cx="7841249" cy="20264404"/>
          </a:xfrm>
          <a:prstGeom prst="rect">
            <a:avLst/>
          </a:prstGeom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130C8391-863E-493E-B6BE-B05108BA52D8}"/>
              </a:ext>
            </a:extLst>
          </p:cNvPr>
          <p:cNvSpPr/>
          <p:nvPr/>
        </p:nvSpPr>
        <p:spPr>
          <a:xfrm>
            <a:off x="16220055" y="36887881"/>
            <a:ext cx="10384766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0" b="1" dirty="0">
                <a:solidFill>
                  <a:srgbClr val="7BBF4A"/>
                </a:solidFill>
                <a:ea typeface="Cabin SemiBold" charset="0"/>
                <a:cs typeface="Cabin SemiBold" charset="0"/>
              </a:rPr>
              <a:t>www.resilientforests.eu</a:t>
            </a:r>
            <a:endParaRPr lang="it-IT" sz="8000" dirty="0"/>
          </a:p>
        </p:txBody>
      </p:sp>
      <p:sp>
        <p:nvSpPr>
          <p:cNvPr id="29" name="Rettangolo 28">
            <a:extLst>
              <a:ext uri="{FF2B5EF4-FFF2-40B4-BE49-F238E27FC236}">
                <a16:creationId xmlns:a16="http://schemas.microsoft.com/office/drawing/2014/main" id="{D9FB371A-505B-4A39-A93F-70231A3D530A}"/>
              </a:ext>
            </a:extLst>
          </p:cNvPr>
          <p:cNvSpPr/>
          <p:nvPr/>
        </p:nvSpPr>
        <p:spPr>
          <a:xfrm>
            <a:off x="1988074" y="10723087"/>
            <a:ext cx="260437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LIFE RESILIENT FORESTS é um projeto cofinanciado pelo programa LIFE da União Europeia para promover a gestão florestal a nível da bacia hidrográfica, a fim de melhorar a resiliência da floresta aos incêndios florestais, escassez de água, degradação ambiental e outros efeitos induzidos pelas alterações climáticas.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id="{E4D05E6C-EFEF-4915-9043-860BDC30588B}"/>
              </a:ext>
            </a:extLst>
          </p:cNvPr>
          <p:cNvSpPr/>
          <p:nvPr/>
        </p:nvSpPr>
        <p:spPr>
          <a:xfrm>
            <a:off x="1955027" y="15072422"/>
            <a:ext cx="12426350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PT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Os efeitos das alterações climáticas e da variabilidade climática nos ecossistemas florestais são evidentes em todo o mundo. </a:t>
            </a:r>
          </a:p>
          <a:p>
            <a:pPr algn="just"/>
            <a:r>
              <a:rPr lang="pt-PT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Os seus impactos são inevitáveis, pelo menos a curto e médio prazo. As alterações climáticas afetam negativamente os ecossistemas florestais tornando-os menos resilientes às perturbações como a redução do crescimento das plantas, a frequência e a intensidade de surtos de pragas e doenças, incêndios florestais, tempestades de vento, etc.</a:t>
            </a:r>
            <a:endParaRPr lang="en-GB" sz="31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cs typeface="Calibri" charset="0"/>
            </a:endParaRPr>
          </a:p>
        </p:txBody>
      </p:sp>
      <p:sp>
        <p:nvSpPr>
          <p:cNvPr id="31" name="Rettangolo 30">
            <a:extLst>
              <a:ext uri="{FF2B5EF4-FFF2-40B4-BE49-F238E27FC236}">
                <a16:creationId xmlns:a16="http://schemas.microsoft.com/office/drawing/2014/main" id="{30307CEE-7331-41EF-9805-27FDCD442FE0}"/>
              </a:ext>
            </a:extLst>
          </p:cNvPr>
          <p:cNvSpPr/>
          <p:nvPr/>
        </p:nvSpPr>
        <p:spPr>
          <a:xfrm>
            <a:off x="15865749" y="15058552"/>
            <a:ext cx="13451445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PT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Desenvolver uma Ferramenta de Apoio à Decisão (FAD) para gestores florestais</a:t>
            </a:r>
            <a:endParaRPr lang="en-GB" sz="31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cs typeface="Calibri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PT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Demonstrar a FAD em escala para captações primária e secundária de águas na bacia hidrográfica, em Alemanha, Portugal e Espanha</a:t>
            </a:r>
            <a:endParaRPr lang="en-GB" sz="31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cs typeface="Calibri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PT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Desenvolver uma ferramenta de gestão completa, incluindo a Avaliação do Ciclo de Vida para uma abordagem sustentável de gestão florestal</a:t>
            </a:r>
            <a:endParaRPr lang="en-GB" sz="31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cs typeface="Calibri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PT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Transferir o conhecimento e replicar abordagens de gestão sustentável na Europa.</a:t>
            </a:r>
            <a:endParaRPr lang="en-GB" sz="31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cs typeface="Calibri" charset="0"/>
            </a:endParaRPr>
          </a:p>
        </p:txBody>
      </p:sp>
      <p:sp>
        <p:nvSpPr>
          <p:cNvPr id="32" name="Rettangolo 31">
            <a:extLst>
              <a:ext uri="{FF2B5EF4-FFF2-40B4-BE49-F238E27FC236}">
                <a16:creationId xmlns:a16="http://schemas.microsoft.com/office/drawing/2014/main" id="{F6A2BF91-FA8D-4C1A-A435-FCE9AF57D6D8}"/>
              </a:ext>
            </a:extLst>
          </p:cNvPr>
          <p:cNvSpPr/>
          <p:nvPr/>
        </p:nvSpPr>
        <p:spPr>
          <a:xfrm>
            <a:off x="16220055" y="33166658"/>
            <a:ext cx="12816467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Replicação da abordagem de gestão florestal sustentável até 350 000ha na Europa;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Aumentar a reserva de água em 45-200L.m-2.ano-1;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Aumentar a produção de biomassa até 10-15200ton.ha-1.ano-1;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Reduzir o risco de incêndio florestal - 30%;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pt-BR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Assegurar uma maior resiliência da floresta aos distúrbios ambientais - 25%.</a:t>
            </a:r>
            <a:endParaRPr lang="en-GB" sz="31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cs typeface="Calibri" charset="0"/>
            </a:endParaRPr>
          </a:p>
        </p:txBody>
      </p:sp>
      <p:sp>
        <p:nvSpPr>
          <p:cNvPr id="35" name="Rettangolo 34">
            <a:extLst>
              <a:ext uri="{FF2B5EF4-FFF2-40B4-BE49-F238E27FC236}">
                <a16:creationId xmlns:a16="http://schemas.microsoft.com/office/drawing/2014/main" id="{963F3238-46C0-4116-8AEC-BC81E37DF5C5}"/>
              </a:ext>
            </a:extLst>
          </p:cNvPr>
          <p:cNvSpPr/>
          <p:nvPr/>
        </p:nvSpPr>
        <p:spPr>
          <a:xfrm>
            <a:off x="1988074" y="12699839"/>
            <a:ext cx="1268909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7200" dirty="0">
                <a:solidFill>
                  <a:srgbClr val="7BBF4A"/>
                </a:solidFill>
                <a:latin typeface="Calibri" charset="0"/>
                <a:cs typeface="Calibri" charset="0"/>
              </a:rPr>
              <a:t>ALTERAÇÕES CLIMÁTICAS E ECOSSISTEMAS FLORESTAIS</a:t>
            </a:r>
            <a:endParaRPr lang="it-IT" sz="7200" dirty="0">
              <a:solidFill>
                <a:srgbClr val="7BBF4A"/>
              </a:solidFill>
              <a:latin typeface="Calibri" charset="0"/>
              <a:cs typeface="Calibri" charset="0"/>
            </a:endParaRPr>
          </a:p>
        </p:txBody>
      </p:sp>
      <p:sp>
        <p:nvSpPr>
          <p:cNvPr id="38" name="Rettangolo 37">
            <a:extLst>
              <a:ext uri="{FF2B5EF4-FFF2-40B4-BE49-F238E27FC236}">
                <a16:creationId xmlns:a16="http://schemas.microsoft.com/office/drawing/2014/main" id="{49612A78-37E1-4A2E-809A-B11243A13E11}"/>
              </a:ext>
            </a:extLst>
          </p:cNvPr>
          <p:cNvSpPr/>
          <p:nvPr/>
        </p:nvSpPr>
        <p:spPr>
          <a:xfrm>
            <a:off x="17320563" y="12756633"/>
            <a:ext cx="475873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it-IT" sz="7200" dirty="0">
                <a:solidFill>
                  <a:srgbClr val="7BBF4A"/>
                </a:solidFill>
                <a:latin typeface="Calibri" charset="0"/>
                <a:cs typeface="Calibri" charset="0"/>
              </a:rPr>
              <a:t>OBJECTIVOS</a:t>
            </a:r>
            <a:endParaRPr lang="en-GB" sz="7200" dirty="0">
              <a:solidFill>
                <a:srgbClr val="7BBF4A"/>
              </a:solidFill>
              <a:latin typeface="Calibri" charset="0"/>
              <a:cs typeface="Calibri" charset="0"/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EC6BF71E-E74E-401B-A43C-A17A556589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5865749" y="12734140"/>
            <a:ext cx="1454813" cy="1237086"/>
          </a:xfrm>
          <a:prstGeom prst="rect">
            <a:avLst/>
          </a:prstGeom>
        </p:spPr>
      </p:pic>
      <p:sp>
        <p:nvSpPr>
          <p:cNvPr id="43" name="Rettangolo 42">
            <a:extLst>
              <a:ext uri="{FF2B5EF4-FFF2-40B4-BE49-F238E27FC236}">
                <a16:creationId xmlns:a16="http://schemas.microsoft.com/office/drawing/2014/main" id="{6887A0C1-7A01-4539-A8EA-8BAC39896D7A}"/>
              </a:ext>
            </a:extLst>
          </p:cNvPr>
          <p:cNvSpPr/>
          <p:nvPr/>
        </p:nvSpPr>
        <p:spPr>
          <a:xfrm>
            <a:off x="1988074" y="25319395"/>
            <a:ext cx="1275495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Ferramenta de Apoio à Decisão (FAD)</a:t>
            </a:r>
          </a:p>
          <a:p>
            <a:pPr algn="just"/>
            <a:r>
              <a:rPr lang="pt-BR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No LIFE Resilient Forests será desenvolvida uma ferramenta para</a:t>
            </a:r>
          </a:p>
          <a:p>
            <a:pPr algn="just"/>
            <a:r>
              <a:rPr lang="pt-BR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apoiar as estratégias de adaptação às mudanças climáticas na</a:t>
            </a:r>
          </a:p>
          <a:p>
            <a:pPr algn="just"/>
            <a:r>
              <a:rPr lang="pt-BR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gestão florestal em toda a Europa. Esta ferramenta será baseada</a:t>
            </a:r>
          </a:p>
          <a:p>
            <a:pPr algn="just"/>
            <a:r>
              <a:rPr lang="pt-BR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numa abordagem bem-sucedida, já adotada pelo município de Serra</a:t>
            </a:r>
          </a:p>
          <a:p>
            <a:pPr algn="just"/>
            <a:r>
              <a:rPr lang="pt-BR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(Valência, Espanha).</a:t>
            </a:r>
          </a:p>
        </p:txBody>
      </p:sp>
      <p:sp>
        <p:nvSpPr>
          <p:cNvPr id="44" name="Rettangolo 43">
            <a:extLst>
              <a:ext uri="{FF2B5EF4-FFF2-40B4-BE49-F238E27FC236}">
                <a16:creationId xmlns:a16="http://schemas.microsoft.com/office/drawing/2014/main" id="{3B0E449D-FC2E-431F-90B0-066E6DCA615E}"/>
              </a:ext>
            </a:extLst>
          </p:cNvPr>
          <p:cNvSpPr/>
          <p:nvPr/>
        </p:nvSpPr>
        <p:spPr>
          <a:xfrm>
            <a:off x="1954143" y="28490095"/>
            <a:ext cx="1252005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Demonstração</a:t>
            </a:r>
          </a:p>
          <a:p>
            <a:pPr algn="just"/>
            <a:r>
              <a:rPr lang="pt-BR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A FAD será adaptada para ser usada em diferentes condições, constituindo- se três casos de estudo que decorrerão na Alemanha, Portugal e Espanha, tanto na escala de bacia como de sub-bacia hidrográficas.</a:t>
            </a:r>
            <a:endParaRPr lang="it-IT" sz="31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cs typeface="Calibri" charset="0"/>
            </a:endParaRPr>
          </a:p>
        </p:txBody>
      </p:sp>
      <p:sp>
        <p:nvSpPr>
          <p:cNvPr id="45" name="Rettangolo 44">
            <a:extLst>
              <a:ext uri="{FF2B5EF4-FFF2-40B4-BE49-F238E27FC236}">
                <a16:creationId xmlns:a16="http://schemas.microsoft.com/office/drawing/2014/main" id="{430295F2-CEEA-4E5E-886F-540EF8CB2D31}"/>
              </a:ext>
            </a:extLst>
          </p:cNvPr>
          <p:cNvSpPr/>
          <p:nvPr/>
        </p:nvSpPr>
        <p:spPr>
          <a:xfrm>
            <a:off x="1978285" y="30545327"/>
            <a:ext cx="12502603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Replicação</a:t>
            </a:r>
          </a:p>
          <a:p>
            <a:r>
              <a:rPr lang="pt-BR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Será desenvolvida uma estratégia de replicação para transferir</a:t>
            </a:r>
          </a:p>
          <a:p>
            <a:r>
              <a:rPr lang="pt-BR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a abordagem do projeto, para que possa ser aplicada em outros</a:t>
            </a:r>
          </a:p>
          <a:p>
            <a:r>
              <a:rPr lang="pt-BR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locais da Europa.</a:t>
            </a:r>
            <a:endParaRPr lang="it-IT" sz="31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cs typeface="Calibri" charset="0"/>
            </a:endParaRPr>
          </a:p>
        </p:txBody>
      </p:sp>
      <p:sp>
        <p:nvSpPr>
          <p:cNvPr id="46" name="Rettangolo 45">
            <a:extLst>
              <a:ext uri="{FF2B5EF4-FFF2-40B4-BE49-F238E27FC236}">
                <a16:creationId xmlns:a16="http://schemas.microsoft.com/office/drawing/2014/main" id="{E33FA2B3-0137-4DB6-B1DC-45492DF68063}"/>
              </a:ext>
            </a:extLst>
          </p:cNvPr>
          <p:cNvSpPr/>
          <p:nvPr/>
        </p:nvSpPr>
        <p:spPr>
          <a:xfrm>
            <a:off x="1978285" y="32825472"/>
            <a:ext cx="12528286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Monitorização</a:t>
            </a:r>
          </a:p>
          <a:p>
            <a:r>
              <a:rPr lang="pt-BR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O projeto prevê a monitorização completa dos impactos, incluindo</a:t>
            </a:r>
          </a:p>
          <a:p>
            <a:r>
              <a:rPr lang="pt-BR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uma Avaliação do Ciclo de Vida (ACV) do sistema, de forma</a:t>
            </a:r>
          </a:p>
          <a:p>
            <a:r>
              <a:rPr lang="pt-BR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a avaliar a solidez ambiental da abordagem e seus efeitos</a:t>
            </a:r>
          </a:p>
          <a:p>
            <a:r>
              <a:rPr lang="pt-BR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socioeconômicos nas áreas rurais.</a:t>
            </a:r>
            <a:endParaRPr lang="it-IT" sz="3100" dirty="0">
              <a:solidFill>
                <a:schemeClr val="tx1">
                  <a:lumMod val="75000"/>
                  <a:lumOff val="25000"/>
                </a:schemeClr>
              </a:solidFill>
              <a:latin typeface="Calibri" charset="0"/>
              <a:cs typeface="Calibri" charset="0"/>
            </a:endParaRPr>
          </a:p>
        </p:txBody>
      </p:sp>
      <p:sp>
        <p:nvSpPr>
          <p:cNvPr id="48" name="Rettangolo 47">
            <a:extLst>
              <a:ext uri="{FF2B5EF4-FFF2-40B4-BE49-F238E27FC236}">
                <a16:creationId xmlns:a16="http://schemas.microsoft.com/office/drawing/2014/main" id="{67CF0EB7-8191-4BF9-8E4A-5E9F3417E11C}"/>
              </a:ext>
            </a:extLst>
          </p:cNvPr>
          <p:cNvSpPr/>
          <p:nvPr/>
        </p:nvSpPr>
        <p:spPr>
          <a:xfrm>
            <a:off x="1875889" y="35528894"/>
            <a:ext cx="12676562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1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Networking</a:t>
            </a:r>
          </a:p>
          <a:p>
            <a:r>
              <a:rPr lang="pt-BR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As atividades de networking serão desenvolvidas para que o projeto</a:t>
            </a:r>
          </a:p>
          <a:p>
            <a:r>
              <a:rPr lang="pt-BR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possa tirar proveito de outras iniciativas bem-sucedidas relacionadas</a:t>
            </a:r>
          </a:p>
          <a:p>
            <a:r>
              <a:rPr lang="pt-BR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com a gestão florestal e com as alterações climáticas, facilitando</a:t>
            </a:r>
          </a:p>
          <a:p>
            <a:r>
              <a:rPr lang="pt-BR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a transferência de informações, experiências e conhecimento.</a:t>
            </a:r>
          </a:p>
        </p:txBody>
      </p:sp>
      <p:sp>
        <p:nvSpPr>
          <p:cNvPr id="49" name="Rettangolo 48">
            <a:extLst>
              <a:ext uri="{FF2B5EF4-FFF2-40B4-BE49-F238E27FC236}">
                <a16:creationId xmlns:a16="http://schemas.microsoft.com/office/drawing/2014/main" id="{234EFBCF-E903-415B-9196-32E6CA4E0522}"/>
              </a:ext>
            </a:extLst>
          </p:cNvPr>
          <p:cNvSpPr/>
          <p:nvPr/>
        </p:nvSpPr>
        <p:spPr>
          <a:xfrm>
            <a:off x="15865749" y="18787385"/>
            <a:ext cx="15135225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sz="6000" dirty="0">
                <a:solidFill>
                  <a:srgbClr val="7BBF4A"/>
                </a:solidFill>
                <a:latin typeface="Calibri" charset="0"/>
                <a:cs typeface="Calibri" charset="0"/>
              </a:rPr>
              <a:t>FERRAMENTA DE APOIO À</a:t>
            </a:r>
          </a:p>
          <a:p>
            <a:r>
              <a:rPr lang="it-IT" sz="6000" dirty="0">
                <a:solidFill>
                  <a:srgbClr val="7BBF4A"/>
                </a:solidFill>
                <a:latin typeface="Calibri" charset="0"/>
                <a:cs typeface="Calibri" charset="0"/>
              </a:rPr>
              <a:t>DECISÃO DO RESILIENT FORE ST</a:t>
            </a:r>
          </a:p>
        </p:txBody>
      </p:sp>
      <p:sp>
        <p:nvSpPr>
          <p:cNvPr id="50" name="Rettangolo 49">
            <a:extLst>
              <a:ext uri="{FF2B5EF4-FFF2-40B4-BE49-F238E27FC236}">
                <a16:creationId xmlns:a16="http://schemas.microsoft.com/office/drawing/2014/main" id="{B230A2C1-617F-41C4-8043-32E87091D455}"/>
              </a:ext>
            </a:extLst>
          </p:cNvPr>
          <p:cNvSpPr/>
          <p:nvPr/>
        </p:nvSpPr>
        <p:spPr>
          <a:xfrm>
            <a:off x="15881627" y="21011670"/>
            <a:ext cx="13419688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A ferramenta de apoio à decisão visa:</a:t>
            </a:r>
          </a:p>
          <a:p>
            <a:r>
              <a:rPr lang="pt-BR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• orientar os gestores florestais nas adaptações às alterações climáticas</a:t>
            </a:r>
          </a:p>
          <a:p>
            <a:r>
              <a:rPr lang="pt-BR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• otimizar e atualizar os processos de gestão florestal à escala da bacia hidrográfica, incorporando os fenómenos relacionados com as alterações climáticas;</a:t>
            </a:r>
          </a:p>
          <a:p>
            <a:r>
              <a:rPr lang="pt-BR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• combinar os principais recursos e serviços florestais numa única ferramenta com multicritérios sob diferentes perspetivas;</a:t>
            </a:r>
          </a:p>
          <a:p>
            <a:r>
              <a:rPr lang="pt-BR" sz="31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charset="0"/>
                <a:cs typeface="Calibri" charset="0"/>
              </a:rPr>
              <a:t>• associar os resultados de diferentes modelos (e.g. hidrológico, produção de biomassa, alterações climáticas, incêndio) de  forma a definir práticas otimizadas de gestão florestal.</a:t>
            </a:r>
          </a:p>
        </p:txBody>
      </p:sp>
      <p:pic>
        <p:nvPicPr>
          <p:cNvPr id="52" name="Picture 1">
            <a:extLst>
              <a:ext uri="{FF2B5EF4-FFF2-40B4-BE49-F238E27FC236}">
                <a16:creationId xmlns:a16="http://schemas.microsoft.com/office/drawing/2014/main" id="{4A1D7405-8207-4612-8BDE-E8774A0EA26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220055" y="31354401"/>
            <a:ext cx="1582802" cy="1172868"/>
          </a:xfrm>
          <a:prstGeom prst="rect">
            <a:avLst/>
          </a:prstGeom>
        </p:spPr>
      </p:pic>
      <p:sp>
        <p:nvSpPr>
          <p:cNvPr id="53" name="Rettangolo 52">
            <a:extLst>
              <a:ext uri="{FF2B5EF4-FFF2-40B4-BE49-F238E27FC236}">
                <a16:creationId xmlns:a16="http://schemas.microsoft.com/office/drawing/2014/main" id="{59424DBC-405B-4A3E-970E-22482CEC245C}"/>
              </a:ext>
            </a:extLst>
          </p:cNvPr>
          <p:cNvSpPr/>
          <p:nvPr/>
        </p:nvSpPr>
        <p:spPr>
          <a:xfrm>
            <a:off x="17838832" y="31395135"/>
            <a:ext cx="109690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6000" dirty="0">
                <a:solidFill>
                  <a:srgbClr val="7BBF4A"/>
                </a:solidFill>
                <a:latin typeface="Calibri" charset="0"/>
                <a:cs typeface="Calibri" charset="0"/>
              </a:rPr>
              <a:t>RESULTADOS ESPERADOS</a:t>
            </a:r>
            <a:endParaRPr lang="en-GB" sz="6000" dirty="0">
              <a:solidFill>
                <a:srgbClr val="7BBF4A"/>
              </a:solidFill>
              <a:latin typeface="Calibri" charset="0"/>
              <a:cs typeface="Calibri" charset="0"/>
            </a:endParaRPr>
          </a:p>
        </p:txBody>
      </p:sp>
      <p:pic>
        <p:nvPicPr>
          <p:cNvPr id="57" name="Immagine 56" descr="Immagine che contiene montagna, natura, esterni, valle&#10;&#10;Descrizione generata automaticamente">
            <a:extLst>
              <a:ext uri="{FF2B5EF4-FFF2-40B4-BE49-F238E27FC236}">
                <a16:creationId xmlns:a16="http://schemas.microsoft.com/office/drawing/2014/main" id="{77A69F3F-D5F7-49E5-9C6E-6F6024F79AA0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88" b="12849"/>
          <a:stretch/>
        </p:blipFill>
        <p:spPr>
          <a:xfrm>
            <a:off x="2092341" y="18978193"/>
            <a:ext cx="12410431" cy="473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3440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833</TotalTime>
  <Words>626</Words>
  <Application>Microsoft Office PowerPoint</Application>
  <PresentationFormat>Personalizzato</PresentationFormat>
  <Paragraphs>49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di Office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lpigneri</dc:creator>
  <cp:lastModifiedBy>MCocchi</cp:lastModifiedBy>
  <cp:revision>48</cp:revision>
  <cp:lastPrinted>2019-10-17T16:28:44Z</cp:lastPrinted>
  <dcterms:created xsi:type="dcterms:W3CDTF">2018-05-31T07:17:49Z</dcterms:created>
  <dcterms:modified xsi:type="dcterms:W3CDTF">2019-10-17T16:34:35Z</dcterms:modified>
</cp:coreProperties>
</file>