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0"/>
  </p:notesMasterIdLst>
  <p:sldIdLst>
    <p:sldId id="256" r:id="rId6"/>
    <p:sldId id="260" r:id="rId7"/>
    <p:sldId id="261" r:id="rId8"/>
    <p:sldId id="259" r:id="rId9"/>
    <p:sldId id="262" r:id="rId10"/>
    <p:sldId id="263" r:id="rId11"/>
    <p:sldId id="269" r:id="rId12"/>
    <p:sldId id="270" r:id="rId13"/>
    <p:sldId id="265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ctor Macián Sorribes" userId="2bd39b69-fe6c-4237-98cc-f7800c7f0b34" providerId="ADAL" clId="{4956D81C-0AFF-4633-A3C9-2FB1398FCA2D}"/>
    <pc:docChg chg="modSld">
      <pc:chgData name="Héctor Macián Sorribes" userId="2bd39b69-fe6c-4237-98cc-f7800c7f0b34" providerId="ADAL" clId="{4956D81C-0AFF-4633-A3C9-2FB1398FCA2D}" dt="2020-05-27T08:12:28.923" v="1" actId="20577"/>
      <pc:docMkLst>
        <pc:docMk/>
      </pc:docMkLst>
      <pc:sldChg chg="modSp mod">
        <pc:chgData name="Héctor Macián Sorribes" userId="2bd39b69-fe6c-4237-98cc-f7800c7f0b34" providerId="ADAL" clId="{4956D81C-0AFF-4633-A3C9-2FB1398FCA2D}" dt="2020-05-27T08:12:28.923" v="1" actId="20577"/>
        <pc:sldMkLst>
          <pc:docMk/>
          <pc:sldMk cId="1246574064" sldId="256"/>
        </pc:sldMkLst>
        <pc:spChg chg="mod">
          <ac:chgData name="Héctor Macián Sorribes" userId="2bd39b69-fe6c-4237-98cc-f7800c7f0b34" providerId="ADAL" clId="{4956D81C-0AFF-4633-A3C9-2FB1398FCA2D}" dt="2020-05-27T08:12:28.923" v="1" actId="20577"/>
          <ac:spMkLst>
            <pc:docMk/>
            <pc:sldMk cId="1246574064" sldId="256"/>
            <ac:spMk id="15" creationId="{7970AF54-267A-44E8-AAD9-02019C77406B}"/>
          </ac:spMkLst>
        </pc:spChg>
      </pc:sldChg>
      <pc:sldChg chg="modSp mod">
        <pc:chgData name="Héctor Macián Sorribes" userId="2bd39b69-fe6c-4237-98cc-f7800c7f0b34" providerId="ADAL" clId="{4956D81C-0AFF-4633-A3C9-2FB1398FCA2D}" dt="2020-05-27T08:12:22.599" v="0" actId="20577"/>
        <pc:sldMkLst>
          <pc:docMk/>
          <pc:sldMk cId="2511323294" sldId="273"/>
        </pc:sldMkLst>
        <pc:spChg chg="mod">
          <ac:chgData name="Héctor Macián Sorribes" userId="2bd39b69-fe6c-4237-98cc-f7800c7f0b34" providerId="ADAL" clId="{4956D81C-0AFF-4633-A3C9-2FB1398FCA2D}" dt="2020-05-27T08:12:22.599" v="0" actId="20577"/>
          <ac:spMkLst>
            <pc:docMk/>
            <pc:sldMk cId="2511323294" sldId="273"/>
            <ac:spMk id="15" creationId="{7970AF54-267A-44E8-AAD9-02019C7740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B5458CBB-3A3E-4D5E-9CF0-184C804A6D26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B4A67CB-3F8A-49A6-B822-B41381A94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65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67CB-3F8A-49A6-B822-B41381A9468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0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7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67CB-3F8A-49A6-B822-B41381A94682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2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6913" y="814388"/>
            <a:ext cx="5427662" cy="4071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851" y="5037003"/>
            <a:ext cx="6284363" cy="48870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75" tIns="48237" rIns="96475" bIns="48237"/>
          <a:lstStyle/>
          <a:p>
            <a:endParaRPr lang="es-ES" altLang="es-ES" dirty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6913" y="814388"/>
            <a:ext cx="5427662" cy="4071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851" y="5037003"/>
            <a:ext cx="6284363" cy="48870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75" tIns="48237" rIns="96475" bIns="48237"/>
          <a:lstStyle/>
          <a:p>
            <a:endParaRPr lang="es-ES" altLang="es-ES" dirty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3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4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4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5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You</a:t>
            </a:r>
            <a:r>
              <a:rPr lang="es-ES" b="1" dirty="0"/>
              <a:t> can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75D3F-F728-46FB-807F-D947FDECE5E3}" type="slidenum">
              <a:rPr lang="es-E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8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9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3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99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913DC-3CE6-4266-80B1-DCDCA180F6E9}" type="datetime1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C756-83EF-4F75-A96E-91B4E82E6E72}" type="slidenum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93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010A5-CA29-4B45-BBB4-C1FB0C67B105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6E39-3D6B-422B-AD8B-10DDFE915FA2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1A1E-3AE1-4D56-8B0A-3D5A62BD83A8}" type="datetime1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019B-13C7-4FCB-8898-97224E83663C}" type="slidenum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685DE-DC32-499C-9383-0E63637C78D8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E2139-32FC-49A4-A25A-85376F6C3909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0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03D88-33F9-48CB-BB80-01638E6D38C1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9552F-1F42-4A7A-AB17-3082444B025B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8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CAA83-C443-4C63-A67B-4CC564BFE34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0414D-841B-43FC-B3C9-F2FBAA079AE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94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17A54-4807-4959-9749-F04D619C8F1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F9554-6142-449A-9A10-E9822543E41A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3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18D0-2DCE-44BD-80DA-B732B8A9DFA9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C90C8-9399-4157-B867-C302575644A0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7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63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AADC1-4B1F-4AFD-A535-0EA62AAC71D3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9D91EE2-4BF7-462A-BEB1-D9C249CC3E59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15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C3281-849A-4EAE-960F-B715B59CD5CD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E4CBA-14D0-4D7D-99DD-1693487422F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E38A7-C9D9-479D-BBE2-4798FA552C3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2D7C-E8BF-4DC7-9839-79B75A299D6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913DC-3CE6-4266-80B1-DCDCA180F6E9}" type="datetime1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C756-83EF-4F75-A96E-91B4E82E6E72}" type="slidenum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6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010A5-CA29-4B45-BBB4-C1FB0C67B105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6E39-3D6B-422B-AD8B-10DDFE915FA2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47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1A1E-3AE1-4D56-8B0A-3D5A62BD83A8}" type="datetime1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019B-13C7-4FCB-8898-97224E83663C}" type="slidenum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15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685DE-DC32-499C-9383-0E63637C78D8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E2139-32FC-49A4-A25A-85376F6C3909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15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03D88-33F9-48CB-BB80-01638E6D38C1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9552F-1F42-4A7A-AB17-3082444B025B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CAA83-C443-4C63-A67B-4CC564BFE34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0414D-841B-43FC-B3C9-F2FBAA079AE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13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17A54-4807-4959-9749-F04D619C8F1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F9554-6142-449A-9A10-E9822543E41A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4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120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18D0-2DCE-44BD-80DA-B732B8A9DFA9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C90C8-9399-4157-B867-C302575644A0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73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AADC1-4B1F-4AFD-A535-0EA62AAC71D3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9D91EE2-4BF7-462A-BEB1-D9C249CC3E59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18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C3281-849A-4EAE-960F-B715B59CD5CD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E4CBA-14D0-4D7D-99DD-1693487422F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2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E38A7-C9D9-479D-BBE2-4798FA552C3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2D7C-E8BF-4DC7-9839-79B75A299D6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80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34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3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18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3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8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17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8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17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23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8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913DC-3CE6-4266-80B1-DCDCA180F6E9}" type="datetime1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C756-83EF-4F75-A96E-91B4E82E6E72}" type="slidenum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6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010A5-CA29-4B45-BBB4-C1FB0C67B105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6E39-3D6B-422B-AD8B-10DDFE915FA2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52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1A1E-3AE1-4D56-8B0A-3D5A62BD83A8}" type="datetime1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019B-13C7-4FCB-8898-97224E83663C}" type="slidenum">
              <a:rPr lang="es-ES" smtClean="0">
                <a:solidFill>
                  <a:srgbClr val="DBEF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EF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52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685DE-DC32-499C-9383-0E63637C78D8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E2139-32FC-49A4-A25A-85376F6C3909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04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03D88-33F9-48CB-BB80-01638E6D38C1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9552F-1F42-4A7A-AB17-3082444B025B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4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374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CAA83-C443-4C63-A67B-4CC564BFE34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0414D-841B-43FC-B3C9-F2FBAA079AE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48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17A54-4807-4959-9749-F04D619C8F1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F9554-6142-449A-9A10-E9822543E41A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50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18D0-2DCE-44BD-80DA-B732B8A9DFA9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C90C8-9399-4157-B867-C302575644A0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7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AADC1-4B1F-4AFD-A535-0EA62AAC71D3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9D91EE2-4BF7-462A-BEB1-D9C249CC3E59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00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C3281-849A-4EAE-960F-B715B59CD5CD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E4CBA-14D0-4D7D-99DD-1693487422F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61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E38A7-C9D9-479D-BBE2-4798FA552C3C}" type="datetime1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2D7C-E8BF-4DC7-9839-79B75A299D65}" type="slidenum">
              <a:rPr lang="es-ES" smtClean="0">
                <a:solidFill>
                  <a:srgbClr val="17406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93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0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8002-F4CA-4F18-A873-DFA84C36D884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45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9C9576-46C9-4139-A2A8-25A999A7FD83}" type="datetime1">
              <a:rPr lang="es-ES" smtClean="0">
                <a:solidFill>
                  <a:srgbClr val="17406D">
                    <a:shade val="9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F2E8C2-A69E-487A-B7D4-37BBAB0FCDAD}" type="slidenum">
              <a:rPr lang="es-ES" smtClean="0">
                <a:solidFill>
                  <a:srgbClr val="17406D">
                    <a:shade val="9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90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9C9576-46C9-4139-A2A8-25A999A7FD83}" type="datetime1">
              <a:rPr lang="es-ES" smtClean="0">
                <a:solidFill>
                  <a:srgbClr val="17406D">
                    <a:shade val="9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F2E8C2-A69E-487A-B7D4-37BBAB0FCDAD}" type="slidenum">
              <a:rPr lang="es-ES" smtClean="0">
                <a:solidFill>
                  <a:srgbClr val="17406D">
                    <a:shade val="9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82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13C17E-D78F-4997-AB05-F3E7B8CE8B7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27/05/2020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9B96835-667B-4F11-B933-1B2615C3B7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3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9C9576-46C9-4139-A2A8-25A999A7FD83}" type="datetime1">
              <a:rPr lang="es-ES" smtClean="0">
                <a:solidFill>
                  <a:srgbClr val="17406D">
                    <a:shade val="9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27/05/2020</a:t>
            </a:fld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F2E8C2-A69E-487A-B7D4-37BBAB0FCDAD}" type="slidenum">
              <a:rPr lang="es-ES" smtClean="0">
                <a:solidFill>
                  <a:srgbClr val="17406D">
                    <a:shade val="9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17406D">
                  <a:shade val="90000"/>
                </a:srgbClr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1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en.wikipedia.org/wiki/Evolutionary_algorith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rgmoe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F5D7783-4E14-477D-9F83-6E8A12A12D57}"/>
              </a:ext>
            </a:extLst>
          </p:cNvPr>
          <p:cNvSpPr txBox="1"/>
          <p:nvPr/>
        </p:nvSpPr>
        <p:spPr>
          <a:xfrm>
            <a:off x="188612" y="2040663"/>
            <a:ext cx="42957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 smtClean="0">
                <a:solidFill>
                  <a:schemeClr val="accent1">
                    <a:lumMod val="50000"/>
                  </a:schemeClr>
                </a:solidFill>
              </a:rPr>
              <a:t>DSS / OPTIMIZATION </a:t>
            </a:r>
            <a:r>
              <a:rPr lang="it-IT" sz="3500" b="1" dirty="0">
                <a:solidFill>
                  <a:schemeClr val="accent1">
                    <a:lumMod val="50000"/>
                  </a:schemeClr>
                </a:solidFill>
              </a:rPr>
              <a:t>for forest management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F2E3B3BF-B6AA-455C-AAFC-6EB00D729CA1}"/>
              </a:ext>
            </a:extLst>
          </p:cNvPr>
          <p:cNvSpPr txBox="1"/>
          <p:nvPr/>
        </p:nvSpPr>
        <p:spPr>
          <a:xfrm>
            <a:off x="3197328" y="2855308"/>
            <a:ext cx="59466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accent1">
                    <a:lumMod val="50000"/>
                  </a:schemeClr>
                </a:solidFill>
              </a:rPr>
              <a:t>Prepared by:  </a:t>
            </a:r>
            <a:r>
              <a:rPr lang="it-IT" sz="2000" b="1" i="1" u="sng" dirty="0">
                <a:solidFill>
                  <a:schemeClr val="accent1">
                    <a:lumMod val="50000"/>
                  </a:schemeClr>
                </a:solidFill>
              </a:rPr>
              <a:t>prof. Manuel Pulido-Velazquez*</a:t>
            </a:r>
          </a:p>
          <a:p>
            <a:pPr>
              <a:spcBef>
                <a:spcPts val="600"/>
              </a:spcBef>
            </a:pP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</a:rPr>
              <a:t>Dr Hector Macian-Sorribes / prof A. </a:t>
            </a: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</a:rPr>
              <a:t>Garcia-Prats</a:t>
            </a:r>
          </a:p>
          <a:p>
            <a:pPr>
              <a:spcBef>
                <a:spcPts val="600"/>
              </a:spcBef>
            </a:pP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</a:rPr>
              <a:t> Javier 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</a:rPr>
              <a:t>Pérez Romero (PhD candidate)</a:t>
            </a:r>
          </a:p>
          <a:p>
            <a:pPr>
              <a:spcBef>
                <a:spcPts val="1200"/>
              </a:spcBef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it-IT" sz="2000" i="1" dirty="0">
                <a:solidFill>
                  <a:srgbClr val="FF0000"/>
                </a:solidFill>
              </a:rPr>
              <a:t>mapuve@hma.upv.es</a:t>
            </a:r>
          </a:p>
          <a:p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7970AF54-267A-44E8-AAD9-02019C77406B}"/>
              </a:ext>
            </a:extLst>
          </p:cNvPr>
          <p:cNvSpPr txBox="1"/>
          <p:nvPr/>
        </p:nvSpPr>
        <p:spPr>
          <a:xfrm>
            <a:off x="418937" y="3836180"/>
            <a:ext cx="244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May 27, 2020</a:t>
            </a: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WEBINAR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C14DE617-3596-4E03-B7E8-ACF011B65233}"/>
              </a:ext>
            </a:extLst>
          </p:cNvPr>
          <p:cNvSpPr/>
          <p:nvPr/>
        </p:nvSpPr>
        <p:spPr>
          <a:xfrm>
            <a:off x="1142491" y="5673090"/>
            <a:ext cx="8001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LIFE RESILIENT FORESTS –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Coupling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water,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fire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resilience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biomass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production from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forestry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adapt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watersheds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change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co-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funded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by the LIFE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European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Union under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contract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LIFE 17 CCA/ES/000063.</a:t>
            </a:r>
          </a:p>
        </p:txBody>
      </p:sp>
      <p:pic>
        <p:nvPicPr>
          <p:cNvPr id="18" name="Segnaposto contenuto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31" y="371771"/>
            <a:ext cx="4801185" cy="227382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0466" y="-2637424"/>
            <a:ext cx="2527214" cy="653116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C24BD52A-43FA-4042-963F-76047A5B0E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" y="5796125"/>
            <a:ext cx="682051" cy="492592"/>
          </a:xfrm>
          <a:prstGeom prst="rect">
            <a:avLst/>
          </a:prstGeom>
        </p:spPr>
      </p:pic>
      <p:pic>
        <p:nvPicPr>
          <p:cNvPr id="10" name="Picture 2" descr="D:\VARIOS\IIAMA\copia seguridad Logotipos IIAMA\horizontal_siglas_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5173" y="4663722"/>
            <a:ext cx="2805583" cy="736504"/>
          </a:xfrm>
          <a:prstGeom prst="rect">
            <a:avLst/>
          </a:prstGeom>
          <a:noFill/>
        </p:spPr>
      </p:pic>
      <p:pic>
        <p:nvPicPr>
          <p:cNvPr id="11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998" y="4484104"/>
            <a:ext cx="2387181" cy="916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419872" y="128529"/>
            <a:ext cx="5411068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DSS for Forest Management</a:t>
            </a: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" y="128529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55576" y="1112403"/>
            <a:ext cx="6696744" cy="326984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ES" sz="2400" dirty="0">
                <a:solidFill>
                  <a:srgbClr val="17406D"/>
                </a:solidFill>
              </a:rPr>
              <a:t>5.  EVALUATE </a:t>
            </a:r>
            <a:r>
              <a:rPr lang="es-ES" sz="2400" b="1" dirty="0">
                <a:solidFill>
                  <a:srgbClr val="17406D"/>
                </a:solidFill>
              </a:rPr>
              <a:t>TRADEOFFS</a:t>
            </a:r>
            <a:endParaRPr lang="en-GB" sz="2400" b="1" dirty="0">
              <a:solidFill>
                <a:srgbClr val="17406D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2543" y="1477518"/>
            <a:ext cx="8438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OpenSans"/>
                <a:cs typeface="Arial" charset="0"/>
              </a:rPr>
              <a:t>Many times, objectives will </a:t>
            </a:r>
            <a:r>
              <a:rPr lang="en-US" sz="2100" b="1" dirty="0">
                <a:solidFill>
                  <a:srgbClr val="000000"/>
                </a:solidFill>
                <a:latin typeface="OpenSans"/>
                <a:cs typeface="Arial" charset="0"/>
              </a:rPr>
              <a:t>conflict</a:t>
            </a:r>
            <a:r>
              <a:rPr lang="en-US" sz="2100" dirty="0">
                <a:solidFill>
                  <a:srgbClr val="000000"/>
                </a:solidFill>
                <a:latin typeface="OpenSans"/>
                <a:cs typeface="Arial" charset="0"/>
              </a:rPr>
              <a:t> with each other -&gt; evaluate </a:t>
            </a:r>
            <a:r>
              <a:rPr lang="en-US" sz="2100" b="1" dirty="0">
                <a:solidFill>
                  <a:srgbClr val="C00000"/>
                </a:solidFill>
                <a:latin typeface="OpenSans"/>
                <a:cs typeface="Arial" charset="0"/>
              </a:rPr>
              <a:t>tradeoffs</a:t>
            </a:r>
            <a:r>
              <a:rPr lang="en-US" sz="2100" dirty="0">
                <a:solidFill>
                  <a:srgbClr val="000000"/>
                </a:solidFill>
                <a:latin typeface="OpenSans"/>
                <a:cs typeface="Arial" charset="0"/>
              </a:rPr>
              <a:t> between the objectives</a:t>
            </a:r>
            <a:endParaRPr lang="es-ES" sz="2100" dirty="0">
              <a:solidFill>
                <a:srgbClr val="000000"/>
              </a:solidFill>
              <a:latin typeface="OpenSans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t="9555" r="62794" b="44246"/>
          <a:stretch/>
        </p:blipFill>
        <p:spPr>
          <a:xfrm>
            <a:off x="598777" y="2316030"/>
            <a:ext cx="3505171" cy="24482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16138" t="38800" r="64175" b="54200"/>
          <a:stretch/>
        </p:blipFill>
        <p:spPr>
          <a:xfrm>
            <a:off x="4368499" y="3460304"/>
            <a:ext cx="3744416" cy="74888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368499" y="2454985"/>
            <a:ext cx="4245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B0080"/>
                </a:solidFill>
                <a:latin typeface="Arial" panose="020B0604020202020204" pitchFamily="34" charset="0"/>
                <a:cs typeface="Arial" charset="0"/>
                <a:hlinkClick r:id="rId7" tooltip="Evolutionary algorithm"/>
              </a:rPr>
              <a:t>evolutionary algorithms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cs typeface="Arial" charset="0"/>
              </a:rPr>
              <a:t> -&gt; set of Pareto optimal solutions</a:t>
            </a:r>
            <a:endParaRPr lang="es-ES" sz="2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5576" y="4909975"/>
            <a:ext cx="4245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B0080"/>
                </a:solidFill>
                <a:latin typeface="Arial" panose="020B0604020202020204" pitchFamily="34" charset="0"/>
                <a:cs typeface="Arial" charset="0"/>
              </a:rPr>
              <a:t>Example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cs typeface="Arial" charset="0"/>
              </a:rPr>
              <a:t>: less is better</a:t>
            </a:r>
            <a:endParaRPr lang="es-ES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AutoShape 3" descr="X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58940" y="4408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fesible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of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s-ES" altLang="es-E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0535" y="5287001"/>
            <a:ext cx="65252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C, </a:t>
            </a:r>
            <a:r>
              <a:rPr lang="es-ES" sz="2200" dirty="0" err="1">
                <a:solidFill>
                  <a:prstClr val="black"/>
                </a:solidFill>
                <a:cs typeface="Arial" charset="0"/>
              </a:rPr>
              <a:t>dominated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dirty="0" err="1">
                <a:solidFill>
                  <a:prstClr val="black"/>
                </a:solidFill>
                <a:cs typeface="Arial" charset="0"/>
              </a:rPr>
              <a:t>strategy</a:t>
            </a:r>
            <a:endParaRPr lang="es-ES" sz="2200" dirty="0">
              <a:solidFill>
                <a:prstClr val="black"/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A &amp; B, </a:t>
            </a:r>
            <a:r>
              <a:rPr lang="es-ES" sz="2200" dirty="0" err="1">
                <a:solidFill>
                  <a:prstClr val="black"/>
                </a:solidFill>
                <a:cs typeface="Arial" charset="0"/>
              </a:rPr>
              <a:t>dominant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dirty="0" err="1" smtClean="0">
                <a:solidFill>
                  <a:prstClr val="black"/>
                </a:solidFill>
                <a:cs typeface="Arial" charset="0"/>
              </a:rPr>
              <a:t>strategies</a:t>
            </a:r>
            <a:r>
              <a:rPr lang="es-ES" sz="2200" b="1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s-ES" sz="2100" b="1" dirty="0" smtClean="0">
                <a:solidFill>
                  <a:prstClr val="black"/>
                </a:solidFill>
                <a:cs typeface="Arial" charset="0"/>
              </a:rPr>
              <a:t>(PARETO FRONT, set of </a:t>
            </a:r>
            <a:r>
              <a:rPr lang="es-ES" sz="2100" b="1" dirty="0" err="1" smtClean="0">
                <a:solidFill>
                  <a:prstClr val="black"/>
                </a:solidFill>
                <a:cs typeface="Arial" charset="0"/>
              </a:rPr>
              <a:t>optimal</a:t>
            </a:r>
            <a:r>
              <a:rPr lang="es-ES" sz="2100" b="1" dirty="0" smtClean="0">
                <a:solidFill>
                  <a:prstClr val="black"/>
                </a:solidFill>
                <a:cs typeface="Arial" charset="0"/>
              </a:rPr>
              <a:t> non-</a:t>
            </a:r>
            <a:r>
              <a:rPr lang="es-ES" sz="2100" b="1" dirty="0" err="1" smtClean="0">
                <a:solidFill>
                  <a:prstClr val="black"/>
                </a:solidFill>
                <a:cs typeface="Arial" charset="0"/>
              </a:rPr>
              <a:t>dominated</a:t>
            </a:r>
            <a:r>
              <a:rPr lang="es-ES" sz="2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100" b="1" dirty="0" err="1" smtClean="0">
                <a:solidFill>
                  <a:prstClr val="black"/>
                </a:solidFill>
                <a:cs typeface="Arial" charset="0"/>
              </a:rPr>
              <a:t>solutions</a:t>
            </a:r>
            <a:r>
              <a:rPr lang="es-ES" sz="2100" b="1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s-ES" sz="21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419872" y="128529"/>
            <a:ext cx="5411068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DSS for Forest Management</a:t>
            </a: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49706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de many objective optimization reed b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8" y="2153990"/>
            <a:ext cx="8241005" cy="45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rgamino horizontal 2"/>
          <p:cNvSpPr/>
          <p:nvPr/>
        </p:nvSpPr>
        <p:spPr>
          <a:xfrm>
            <a:off x="3546421" y="1603629"/>
            <a:ext cx="5284519" cy="11007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i="1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i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"The purpose of computing is </a:t>
            </a:r>
            <a:r>
              <a:rPr lang="en-US" sz="2000" i="1" dirty="0">
                <a:solidFill>
                  <a:srgbClr val="FFFF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en-US" sz="2000" i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not numbers", 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Richard W. Hamming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78383" y="866861"/>
            <a:ext cx="8965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sz="2000" b="1" i="1" dirty="0">
                <a:solidFill>
                  <a:srgbClr val="C00000"/>
                </a:solidFill>
                <a:latin typeface="NexusSerif"/>
              </a:rPr>
              <a:t>Posteriori</a:t>
            </a:r>
            <a:r>
              <a:rPr lang="es-ES" sz="2000" b="1" dirty="0">
                <a:solidFill>
                  <a:srgbClr val="C00000"/>
                </a:solidFill>
                <a:latin typeface="NexusSerif"/>
              </a:rPr>
              <a:t> </a:t>
            </a:r>
            <a:r>
              <a:rPr lang="es-ES" sz="2000" b="1" dirty="0" smtClean="0">
                <a:solidFill>
                  <a:srgbClr val="C00000"/>
                </a:solidFill>
                <a:latin typeface="NexusSerif"/>
              </a:rPr>
              <a:t>DSS</a:t>
            </a:r>
            <a:r>
              <a:rPr lang="es-ES" sz="2000" b="1" dirty="0" smtClean="0">
                <a:solidFill>
                  <a:srgbClr val="2E2E2E"/>
                </a:solidFill>
                <a:latin typeface="NexusSerif"/>
              </a:rPr>
              <a:t>: </a:t>
            </a:r>
            <a:r>
              <a:rPr lang="en-US" sz="2000" dirty="0" smtClean="0">
                <a:latin typeface="AdvGulliv-R"/>
              </a:rPr>
              <a:t>DMs are presented </a:t>
            </a:r>
            <a:r>
              <a:rPr lang="en-US" sz="2000" dirty="0">
                <a:latin typeface="AdvGulliv-R"/>
              </a:rPr>
              <a:t>with </a:t>
            </a:r>
            <a:r>
              <a:rPr lang="en-US" sz="2000" dirty="0" smtClean="0">
                <a:latin typeface="AdvGulliv-R"/>
              </a:rPr>
              <a:t>an explicit </a:t>
            </a:r>
            <a:r>
              <a:rPr lang="en-US" sz="2000" dirty="0">
                <a:latin typeface="AdvGulliv-R"/>
              </a:rPr>
              <a:t>representation </a:t>
            </a:r>
            <a:r>
              <a:rPr lang="en-US" sz="2000" dirty="0" smtClean="0">
                <a:latin typeface="AdvGulliv-R"/>
              </a:rPr>
              <a:t>of the </a:t>
            </a:r>
            <a:r>
              <a:rPr lang="en-US" sz="2000" i="1" dirty="0">
                <a:latin typeface="AdvGulliv-R"/>
              </a:rPr>
              <a:t>tradeoffs</a:t>
            </a:r>
            <a:r>
              <a:rPr lang="en-US" sz="2000" dirty="0">
                <a:latin typeface="AdvGulliv-R"/>
              </a:rPr>
              <a:t> </a:t>
            </a:r>
            <a:r>
              <a:rPr lang="en-US" sz="2000" dirty="0" smtClean="0">
                <a:latin typeface="AdvGulliv-R"/>
              </a:rPr>
              <a:t>for them to express preference </a:t>
            </a:r>
            <a:r>
              <a:rPr lang="en-US" sz="2000" dirty="0">
                <a:latin typeface="AdvGulliv-R"/>
              </a:rPr>
              <a:t>for </a:t>
            </a:r>
            <a:r>
              <a:rPr lang="en-US" sz="2000" dirty="0" smtClean="0">
                <a:latin typeface="AdvGulliv-R"/>
              </a:rPr>
              <a:t>1 or more </a:t>
            </a:r>
            <a:r>
              <a:rPr lang="es-ES" sz="2000" dirty="0" err="1" smtClean="0">
                <a:latin typeface="AdvGulliv-R"/>
              </a:rPr>
              <a:t>solutions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316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30602" r="21410" b="-1"/>
          <a:stretch/>
        </p:blipFill>
        <p:spPr>
          <a:xfrm>
            <a:off x="346564" y="4078703"/>
            <a:ext cx="2659229" cy="2047049"/>
          </a:xfrm>
          <a:prstGeom prst="rect">
            <a:avLst/>
          </a:prstGeom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2177734" y="160411"/>
            <a:ext cx="5376546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Decision Support System</a:t>
            </a:r>
          </a:p>
        </p:txBody>
      </p:sp>
      <p:sp>
        <p:nvSpPr>
          <p:cNvPr id="6" name="Elipse 5"/>
          <p:cNvSpPr/>
          <p:nvPr/>
        </p:nvSpPr>
        <p:spPr>
          <a:xfrm>
            <a:off x="483229" y="2102982"/>
            <a:ext cx="2602092" cy="11793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sz="3000" b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OPT </a:t>
            </a:r>
            <a:r>
              <a:rPr lang="es-ES" sz="3000" b="1" dirty="0" err="1">
                <a:solidFill>
                  <a:srgbClr val="FFC000">
                    <a:lumMod val="60000"/>
                    <a:lumOff val="40000"/>
                  </a:srgbClr>
                </a:solidFill>
              </a:rPr>
              <a:t>toolbox</a:t>
            </a:r>
            <a:endParaRPr lang="es-ES" sz="3000" b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1637674" y="3304350"/>
            <a:ext cx="540060" cy="675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70016" y="3973753"/>
            <a:ext cx="2016224" cy="402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sz="2100" i="1" dirty="0">
                <a:solidFill>
                  <a:prstClr val="black"/>
                </a:solidFill>
              </a:rPr>
              <a:t>Pareto front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223243" y="5245739"/>
            <a:ext cx="1622344" cy="78103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s-ES" sz="1700" dirty="0">
              <a:solidFill>
                <a:prstClr val="black"/>
              </a:solidFill>
            </a:endParaRPr>
          </a:p>
          <a:p>
            <a:pPr algn="ctr" defTabSz="914400"/>
            <a:r>
              <a:rPr lang="es-ES" sz="1700" dirty="0">
                <a:solidFill>
                  <a:prstClr val="black"/>
                </a:solidFill>
              </a:rPr>
              <a:t>Weights elicitation / participation</a:t>
            </a:r>
          </a:p>
          <a:p>
            <a:pPr algn="ctr" defTabSz="9144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082167" y="5406910"/>
            <a:ext cx="1584176" cy="5654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dirty="0">
                <a:solidFill>
                  <a:prstClr val="black"/>
                </a:solidFill>
              </a:rPr>
              <a:t>Max </a:t>
            </a:r>
            <a:r>
              <a:rPr lang="es-ES" b="1" dirty="0">
                <a:solidFill>
                  <a:prstClr val="black"/>
                </a:solidFill>
              </a:rPr>
              <a:t>ec value</a:t>
            </a:r>
          </a:p>
        </p:txBody>
      </p:sp>
      <p:sp>
        <p:nvSpPr>
          <p:cNvPr id="11" name="Cerrar llave 10"/>
          <p:cNvSpPr/>
          <p:nvPr/>
        </p:nvSpPr>
        <p:spPr>
          <a:xfrm rot="5400000">
            <a:off x="3030186" y="4593566"/>
            <a:ext cx="292072" cy="2998254"/>
          </a:xfrm>
          <a:prstGeom prst="rightBrace">
            <a:avLst>
              <a:gd name="adj1" fmla="val 8333"/>
              <a:gd name="adj2" fmla="val 502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2384134" y="6291227"/>
            <a:ext cx="1584176" cy="4897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sz="2100" dirty="0">
                <a:solidFill>
                  <a:srgbClr val="10CF9B">
                    <a:lumMod val="20000"/>
                    <a:lumOff val="80000"/>
                  </a:srgbClr>
                </a:solidFill>
              </a:rPr>
              <a:t>Decision</a:t>
            </a:r>
          </a:p>
        </p:txBody>
      </p:sp>
      <p:sp>
        <p:nvSpPr>
          <p:cNvPr id="15" name="Flecha derecha 14"/>
          <p:cNvSpPr/>
          <p:nvPr/>
        </p:nvSpPr>
        <p:spPr>
          <a:xfrm rot="20416052" flipV="1">
            <a:off x="2892379" y="1985056"/>
            <a:ext cx="1543260" cy="198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 rot="10800000">
            <a:off x="3036132" y="2704368"/>
            <a:ext cx="1358220" cy="241334"/>
          </a:xfrm>
          <a:prstGeom prst="rightArrow">
            <a:avLst>
              <a:gd name="adj1" fmla="val 421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20437078">
            <a:off x="2860694" y="1623205"/>
            <a:ext cx="16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b="1" dirty="0">
                <a:solidFill>
                  <a:prstClr val="black"/>
                </a:solidFill>
                <a:cs typeface="Arial" charset="0"/>
              </a:rPr>
              <a:t>n </a:t>
            </a:r>
            <a:r>
              <a:rPr lang="es-ES" dirty="0">
                <a:solidFill>
                  <a:prstClr val="black"/>
                </a:solidFill>
                <a:cs typeface="Arial" charset="0"/>
              </a:rPr>
              <a:t>alternatives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064412" y="2859113"/>
            <a:ext cx="16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es-ES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dirty="0">
                <a:solidFill>
                  <a:prstClr val="black"/>
                </a:solidFill>
                <a:cs typeface="Arial" charset="0"/>
              </a:rPr>
              <a:t>responses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666344" y="1218820"/>
            <a:ext cx="1267560" cy="56548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sz="1900" b="1" dirty="0">
                <a:solidFill>
                  <a:srgbClr val="C00000"/>
                </a:solidFill>
              </a:rPr>
              <a:t>Water </a:t>
            </a:r>
            <a:r>
              <a:rPr lang="es-ES" sz="1900" b="1" dirty="0" err="1">
                <a:solidFill>
                  <a:srgbClr val="C00000"/>
                </a:solidFill>
              </a:rPr>
              <a:t>cycle</a:t>
            </a:r>
            <a:endParaRPr lang="es-ES" sz="1900" b="1" dirty="0">
              <a:solidFill>
                <a:srgbClr val="C00000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675349" y="2220369"/>
            <a:ext cx="1267560" cy="5369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sz="2000" b="1" dirty="0">
                <a:solidFill>
                  <a:srgbClr val="C00000"/>
                </a:solidFill>
              </a:rPr>
              <a:t>Biomass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693241" y="3357265"/>
            <a:ext cx="1267560" cy="64802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sz="2000" b="1" dirty="0">
                <a:solidFill>
                  <a:srgbClr val="C00000"/>
                </a:solidFill>
              </a:rPr>
              <a:t>Fire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b="1" dirty="0">
                <a:solidFill>
                  <a:srgbClr val="C00000"/>
                </a:solidFill>
              </a:rPr>
              <a:t>control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401883" y="978803"/>
            <a:ext cx="2619635" cy="3225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23" name="Conector recto de flecha 22"/>
          <p:cNvCxnSpPr>
            <a:stCxn id="20" idx="0"/>
            <a:endCxn id="19" idx="2"/>
          </p:cNvCxnSpPr>
          <p:nvPr/>
        </p:nvCxnSpPr>
        <p:spPr>
          <a:xfrm flipH="1" flipV="1">
            <a:off x="5300124" y="1784303"/>
            <a:ext cx="9005" cy="436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20" idx="2"/>
            <a:endCxn id="21" idx="0"/>
          </p:cNvCxnSpPr>
          <p:nvPr/>
        </p:nvCxnSpPr>
        <p:spPr>
          <a:xfrm>
            <a:off x="5309129" y="2757269"/>
            <a:ext cx="17892" cy="599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24"/>
          <p:cNvCxnSpPr>
            <a:stCxn id="19" idx="1"/>
            <a:endCxn id="21" idx="1"/>
          </p:cNvCxnSpPr>
          <p:nvPr/>
        </p:nvCxnSpPr>
        <p:spPr>
          <a:xfrm rot="10800000" flipH="1" flipV="1">
            <a:off x="4666343" y="1501562"/>
            <a:ext cx="26897" cy="2179714"/>
          </a:xfrm>
          <a:prstGeom prst="curvedConnector3">
            <a:avLst>
              <a:gd name="adj1" fmla="val -84990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991301" y="2490480"/>
            <a:ext cx="12433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016729" y="1731433"/>
            <a:ext cx="12433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6016729" y="3714894"/>
            <a:ext cx="12433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043846" y="2200891"/>
            <a:ext cx="943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1700" dirty="0">
                <a:solidFill>
                  <a:prstClr val="black"/>
                </a:solidFill>
                <a:cs typeface="Arial" charset="0"/>
              </a:rPr>
              <a:t>Wood</a:t>
            </a:r>
          </a:p>
          <a:p>
            <a:pPr defTabSz="914400"/>
            <a:r>
              <a:rPr lang="es-ES" sz="1700" dirty="0">
                <a:solidFill>
                  <a:prstClr val="black"/>
                </a:solidFill>
                <a:cs typeface="Arial" charset="0"/>
              </a:rPr>
              <a:t>CO2 </a:t>
            </a:r>
            <a:r>
              <a:rPr lang="es-ES" sz="1700" dirty="0" err="1">
                <a:solidFill>
                  <a:prstClr val="black"/>
                </a:solidFill>
                <a:cs typeface="Arial" charset="0"/>
              </a:rPr>
              <a:t>seq</a:t>
            </a:r>
            <a:endParaRPr lang="es-ES" sz="17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Redondear rectángulo de esquina diagonal 29"/>
          <p:cNvSpPr/>
          <p:nvPr/>
        </p:nvSpPr>
        <p:spPr>
          <a:xfrm>
            <a:off x="210555" y="836712"/>
            <a:ext cx="1769157" cy="7407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dirty="0">
                <a:solidFill>
                  <a:prstClr val="white"/>
                </a:solidFill>
              </a:rPr>
              <a:t>Management options</a:t>
            </a:r>
          </a:p>
        </p:txBody>
      </p:sp>
      <p:cxnSp>
        <p:nvCxnSpPr>
          <p:cNvPr id="31" name="Conector recto de flecha 30"/>
          <p:cNvCxnSpPr>
            <a:stCxn id="30" idx="1"/>
          </p:cNvCxnSpPr>
          <p:nvPr/>
        </p:nvCxnSpPr>
        <p:spPr>
          <a:xfrm>
            <a:off x="1095133" y="1577492"/>
            <a:ext cx="603528" cy="62176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5884613" y="2910743"/>
            <a:ext cx="1076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1700" b="1" dirty="0">
                <a:solidFill>
                  <a:prstClr val="black"/>
                </a:solidFill>
                <a:cs typeface="Arial" charset="0"/>
              </a:rPr>
              <a:t>Forest </a:t>
            </a:r>
          </a:p>
          <a:p>
            <a:pPr defTabSz="914400"/>
            <a:r>
              <a:rPr lang="es-ES" sz="1700" b="1" dirty="0">
                <a:solidFill>
                  <a:prstClr val="black"/>
                </a:solidFill>
                <a:cs typeface="Arial" charset="0"/>
              </a:rPr>
              <a:t>resilience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275175" y="1603113"/>
            <a:ext cx="544045" cy="243289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dirty="0" err="1">
                <a:solidFill>
                  <a:prstClr val="white"/>
                </a:solidFill>
              </a:rPr>
              <a:t>Ecosystem</a:t>
            </a:r>
            <a:r>
              <a:rPr lang="es-ES" dirty="0">
                <a:solidFill>
                  <a:prstClr val="white"/>
                </a:solidFill>
              </a:rPr>
              <a:t> </a:t>
            </a:r>
            <a:r>
              <a:rPr lang="es-ES" dirty="0" err="1">
                <a:solidFill>
                  <a:prstClr val="white"/>
                </a:solidFill>
              </a:rPr>
              <a:t>services</a:t>
            </a:r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34" name="Conector curvado 33"/>
          <p:cNvCxnSpPr>
            <a:stCxn id="39" idx="2"/>
            <a:endCxn id="10" idx="3"/>
          </p:cNvCxnSpPr>
          <p:nvPr/>
        </p:nvCxnSpPr>
        <p:spPr>
          <a:xfrm rot="5400000">
            <a:off x="5755549" y="2946805"/>
            <a:ext cx="1653642" cy="3832053"/>
          </a:xfrm>
          <a:prstGeom prst="curvedConnector2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4337853" y="626525"/>
            <a:ext cx="259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00" i="1" dirty="0">
                <a:solidFill>
                  <a:prstClr val="black"/>
                </a:solidFill>
                <a:cs typeface="Arial" charset="0"/>
              </a:rPr>
              <a:t>Simulation </a:t>
            </a:r>
            <a:r>
              <a:rPr lang="en-US" sz="2200" b="1" dirty="0">
                <a:solidFill>
                  <a:prstClr val="black"/>
                </a:solidFill>
                <a:cs typeface="Arial" charset="0"/>
              </a:rPr>
              <a:t>TOOLBOX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031634" y="1406465"/>
            <a:ext cx="11371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1700" dirty="0">
                <a:solidFill>
                  <a:prstClr val="black"/>
                </a:solidFill>
                <a:cs typeface="Arial" charset="0"/>
              </a:rPr>
              <a:t>Water resources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40572" y="3277934"/>
            <a:ext cx="161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dirty="0" err="1">
                <a:solidFill>
                  <a:prstClr val="black"/>
                </a:solidFill>
                <a:cs typeface="Arial" charset="0"/>
              </a:rPr>
              <a:t>Dominant</a:t>
            </a:r>
            <a:r>
              <a:rPr lang="es-E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dirty="0" err="1">
                <a:solidFill>
                  <a:prstClr val="black"/>
                </a:solidFill>
                <a:cs typeface="Arial" charset="0"/>
              </a:rPr>
              <a:t>alternatives</a:t>
            </a: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226373" y="1603113"/>
            <a:ext cx="544045" cy="24328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dirty="0">
                <a:solidFill>
                  <a:prstClr val="white"/>
                </a:solidFill>
              </a:rPr>
              <a:t>Economic values</a:t>
            </a:r>
          </a:p>
        </p:txBody>
      </p:sp>
      <p:sp>
        <p:nvSpPr>
          <p:cNvPr id="40" name="Flecha derecha 39"/>
          <p:cNvSpPr/>
          <p:nvPr/>
        </p:nvSpPr>
        <p:spPr>
          <a:xfrm>
            <a:off x="7921411" y="2683813"/>
            <a:ext cx="239838" cy="22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41" name="Conector curvado 40"/>
          <p:cNvCxnSpPr>
            <a:stCxn id="33" idx="2"/>
            <a:endCxn id="8" idx="3"/>
          </p:cNvCxnSpPr>
          <p:nvPr/>
        </p:nvCxnSpPr>
        <p:spPr>
          <a:xfrm rot="5400000">
            <a:off x="5397282" y="2024968"/>
            <a:ext cx="138875" cy="4160958"/>
          </a:xfrm>
          <a:prstGeom prst="curvedConnector2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redondeado 41"/>
          <p:cNvSpPr/>
          <p:nvPr/>
        </p:nvSpPr>
        <p:spPr>
          <a:xfrm>
            <a:off x="7127872" y="861419"/>
            <a:ext cx="1267560" cy="56548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s-ES" dirty="0">
                <a:solidFill>
                  <a:srgbClr val="C00000"/>
                </a:solidFill>
              </a:rPr>
              <a:t>WRM </a:t>
            </a:r>
            <a:r>
              <a:rPr lang="es-ES" dirty="0" err="1">
                <a:solidFill>
                  <a:srgbClr val="C00000"/>
                </a:solidFill>
              </a:rPr>
              <a:t>model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43" name="Conector recto de flecha 42"/>
          <p:cNvCxnSpPr>
            <a:stCxn id="19" idx="3"/>
            <a:endCxn id="42" idx="1"/>
          </p:cNvCxnSpPr>
          <p:nvPr/>
        </p:nvCxnSpPr>
        <p:spPr>
          <a:xfrm flipV="1">
            <a:off x="5933904" y="1144161"/>
            <a:ext cx="1193968" cy="357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42" idx="2"/>
            <a:endCxn id="33" idx="0"/>
          </p:cNvCxnSpPr>
          <p:nvPr/>
        </p:nvCxnSpPr>
        <p:spPr>
          <a:xfrm flipH="1">
            <a:off x="7547198" y="1426902"/>
            <a:ext cx="214454" cy="17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61" y="4620638"/>
            <a:ext cx="1405249" cy="1986062"/>
          </a:xfrm>
          <a:prstGeom prst="rect">
            <a:avLst/>
          </a:prstGeom>
        </p:spPr>
      </p:pic>
      <p:pic>
        <p:nvPicPr>
          <p:cNvPr id="47" name="Picture 2" descr="Resilient Fore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8" y="57224"/>
            <a:ext cx="1525663" cy="7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172998" y="779774"/>
            <a:ext cx="8507288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GB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Multiobjective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genetic algorithm (MOEA)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open source code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  <a:hlinkClick r:id="rId3"/>
              </a:rPr>
              <a:t>http://borgmoea.org/</a:t>
            </a:r>
            <a:endParaRPr lang="en-GB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8" y="57224"/>
            <a:ext cx="1525663" cy="7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7936" t="34255" r="36191" b="20723"/>
          <a:stretch/>
        </p:blipFill>
        <p:spPr>
          <a:xfrm>
            <a:off x="79384" y="1698170"/>
            <a:ext cx="4572536" cy="4475660"/>
          </a:xfrm>
          <a:prstGeom prst="rect">
            <a:avLst/>
          </a:prstGeom>
        </p:spPr>
      </p:pic>
      <p:pic>
        <p:nvPicPr>
          <p:cNvPr id="3074" name="Picture 2" descr="Introduction to Genetic Algorithms — Including Example Cod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1891" r="6855" b="13443"/>
          <a:stretch/>
        </p:blipFill>
        <p:spPr bwMode="auto">
          <a:xfrm>
            <a:off x="2534727" y="4422532"/>
            <a:ext cx="3433259" cy="1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5936343" y="1168259"/>
            <a:ext cx="3986971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BORG algorithm 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6197600" y="3352798"/>
            <a:ext cx="406400" cy="319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148639" y="2090855"/>
            <a:ext cx="675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GA: </a:t>
            </a:r>
            <a:r>
              <a:rPr lang="es-ES" sz="2400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biologicaly</a:t>
            </a:r>
            <a:r>
              <a:rPr lang="es-ES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inspired</a:t>
            </a:r>
            <a:r>
              <a:rPr lang="es-ES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stochastic</a:t>
            </a:r>
            <a:r>
              <a:rPr lang="es-ES" sz="24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metaheuristic</a:t>
            </a:r>
            <a:r>
              <a:rPr lang="es-ES" sz="24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combinatorial</a:t>
            </a:r>
            <a:r>
              <a:rPr lang="es-ES" sz="24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24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search</a:t>
            </a:r>
            <a:r>
              <a:rPr lang="es-ES" sz="24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&amp; </a:t>
            </a:r>
            <a:r>
              <a:rPr lang="es-ES" sz="24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optimization</a:t>
            </a:r>
            <a:endParaRPr lang="es-ES" sz="2400" b="1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51357" y="3786941"/>
            <a:ext cx="45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“</a:t>
            </a:r>
            <a:r>
              <a:rPr lang="es-ES" sz="2400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Fancy</a:t>
            </a:r>
            <a:r>
              <a:rPr lang="es-ES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” </a:t>
            </a:r>
            <a:r>
              <a:rPr lang="es-ES" sz="2400" dirty="0" err="1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methods</a:t>
            </a:r>
            <a:r>
              <a:rPr lang="es-ES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of trial &amp; error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97711" y="1201604"/>
            <a:ext cx="263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100" dirty="0">
                <a:solidFill>
                  <a:srgbClr val="3B3B3B"/>
                </a:solidFill>
                <a:latin typeface="Georgia" panose="02040502050405020303" pitchFamily="18" charset="0"/>
              </a:rPr>
              <a:t>Pennsylvania </a:t>
            </a:r>
            <a:r>
              <a:rPr lang="es-ES" sz="2100" dirty="0" err="1">
                <a:solidFill>
                  <a:srgbClr val="3B3B3B"/>
                </a:solidFill>
                <a:latin typeface="Georgia" panose="02040502050405020303" pitchFamily="18" charset="0"/>
              </a:rPr>
              <a:t>State</a:t>
            </a:r>
            <a:r>
              <a:rPr lang="es-ES" sz="2100" dirty="0">
                <a:solidFill>
                  <a:srgbClr val="3B3B3B"/>
                </a:solidFill>
                <a:latin typeface="Georgia" panose="02040502050405020303" pitchFamily="18" charset="0"/>
              </a:rPr>
              <a:t> University</a:t>
            </a:r>
            <a:endParaRPr lang="es-ES" sz="2100" dirty="0"/>
          </a:p>
        </p:txBody>
      </p:sp>
      <p:sp>
        <p:nvSpPr>
          <p:cNvPr id="3" name="Rectángulo 2"/>
          <p:cNvSpPr/>
          <p:nvPr/>
        </p:nvSpPr>
        <p:spPr>
          <a:xfrm>
            <a:off x="6277837" y="5521512"/>
            <a:ext cx="2759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Berkeley-Book"/>
              </a:rPr>
              <a:t>Evolutionary</a:t>
            </a:r>
            <a:r>
              <a:rPr lang="es-ES" dirty="0">
                <a:latin typeface="Berkeley-Book"/>
              </a:rPr>
              <a:t> </a:t>
            </a:r>
            <a:r>
              <a:rPr lang="es-ES" dirty="0" err="1">
                <a:latin typeface="Berkeley-Book"/>
              </a:rPr>
              <a:t>Algorithms</a:t>
            </a:r>
            <a:endParaRPr lang="es-ES" dirty="0">
              <a:latin typeface="Berkeley-Book"/>
            </a:endParaRPr>
          </a:p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197600" y="4606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Berkeley-Book"/>
              </a:rPr>
              <a:t>Data-</a:t>
            </a:r>
            <a:r>
              <a:rPr lang="es-ES" dirty="0" err="1">
                <a:latin typeface="Berkeley-Book"/>
              </a:rPr>
              <a:t>based</a:t>
            </a:r>
            <a:endParaRPr lang="es-ES" dirty="0">
              <a:latin typeface="Berkeley-Book"/>
            </a:endParaRPr>
          </a:p>
          <a:p>
            <a:r>
              <a:rPr lang="es-ES" dirty="0" err="1">
                <a:latin typeface="Berkeley-Book"/>
              </a:rPr>
              <a:t>modelling</a:t>
            </a:r>
            <a:r>
              <a:rPr lang="es-ES" dirty="0">
                <a:latin typeface="Berkeley-Book"/>
              </a:rPr>
              <a:t> </a:t>
            </a:r>
            <a:r>
              <a:rPr lang="es-ES" dirty="0" err="1">
                <a:latin typeface="Berkeley-Book"/>
              </a:rPr>
              <a:t>method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F5D7783-4E14-477D-9F83-6E8A12A12D57}"/>
              </a:ext>
            </a:extLst>
          </p:cNvPr>
          <p:cNvSpPr txBox="1"/>
          <p:nvPr/>
        </p:nvSpPr>
        <p:spPr>
          <a:xfrm>
            <a:off x="188612" y="2040663"/>
            <a:ext cx="42957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>
                <a:solidFill>
                  <a:srgbClr val="4472C4">
                    <a:lumMod val="50000"/>
                  </a:srgbClr>
                </a:solidFill>
              </a:rPr>
              <a:t>DSS: OPTIMIZATION for forest management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F2E3B3BF-B6AA-455C-AAFC-6EB00D729CA1}"/>
              </a:ext>
            </a:extLst>
          </p:cNvPr>
          <p:cNvSpPr txBox="1"/>
          <p:nvPr/>
        </p:nvSpPr>
        <p:spPr>
          <a:xfrm>
            <a:off x="4260632" y="2977342"/>
            <a:ext cx="477697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4472C4">
                    <a:lumMod val="50000"/>
                  </a:srgbClr>
                </a:solidFill>
              </a:rPr>
              <a:t>Prepared by:  </a:t>
            </a:r>
            <a:r>
              <a:rPr lang="it-IT" b="1" i="1" u="sng" dirty="0">
                <a:solidFill>
                  <a:srgbClr val="4472C4">
                    <a:lumMod val="50000"/>
                  </a:srgbClr>
                </a:solidFill>
              </a:rPr>
              <a:t>prof. Manuel Pulido-Velazquez*</a:t>
            </a:r>
          </a:p>
          <a:p>
            <a:pPr>
              <a:spcBef>
                <a:spcPts val="600"/>
              </a:spcBef>
            </a:pPr>
            <a:r>
              <a:rPr lang="it-IT" sz="1700" i="1" dirty="0">
                <a:solidFill>
                  <a:srgbClr val="4472C4">
                    <a:lumMod val="50000"/>
                  </a:srgbClr>
                </a:solidFill>
              </a:rPr>
              <a:t>Dr Hector Macian-Sorribes / prof A. Garcia-Prats / Javier Pérez Romero (PhD candidate)</a:t>
            </a:r>
          </a:p>
          <a:p>
            <a:pPr>
              <a:spcBef>
                <a:spcPts val="1200"/>
              </a:spcBef>
            </a:pPr>
            <a:r>
              <a:rPr lang="it-IT" i="1" dirty="0">
                <a:solidFill>
                  <a:srgbClr val="4472C4">
                    <a:lumMod val="50000"/>
                  </a:srgbClr>
                </a:solidFill>
              </a:rPr>
              <a:t>* mapuve@hma.upv.es</a:t>
            </a:r>
          </a:p>
          <a:p>
            <a:endParaRPr lang="it-IT" i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7970AF54-267A-44E8-AAD9-02019C77406B}"/>
              </a:ext>
            </a:extLst>
          </p:cNvPr>
          <p:cNvSpPr txBox="1"/>
          <p:nvPr/>
        </p:nvSpPr>
        <p:spPr>
          <a:xfrm>
            <a:off x="418937" y="3836180"/>
            <a:ext cx="244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4472C4">
                    <a:lumMod val="50000"/>
                  </a:srgbClr>
                </a:solidFill>
              </a:rPr>
              <a:t>May 27, 2020</a:t>
            </a:r>
          </a:p>
          <a:p>
            <a:r>
              <a:rPr lang="it-IT" i="1" dirty="0">
                <a:solidFill>
                  <a:srgbClr val="4472C4">
                    <a:lumMod val="50000"/>
                  </a:srgbClr>
                </a:solidFill>
              </a:rPr>
              <a:t>WEBINAR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C14DE617-3596-4E03-B7E8-ACF011B65233}"/>
              </a:ext>
            </a:extLst>
          </p:cNvPr>
          <p:cNvSpPr/>
          <p:nvPr/>
        </p:nvSpPr>
        <p:spPr>
          <a:xfrm>
            <a:off x="1142491" y="5673090"/>
            <a:ext cx="8001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The 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project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 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LIFE RESILIENT FORESTS –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Coupling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water,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fire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and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climate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resilience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with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biomass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production from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forestry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to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adapt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watersheds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to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climate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solidFill>
                  <a:prstClr val="black"/>
                </a:solidFill>
                <a:ea typeface="Calibri" charset="0"/>
                <a:cs typeface="Calibri" charset="0"/>
              </a:rPr>
              <a:t>change</a:t>
            </a:r>
            <a:r>
              <a:rPr lang="it-IT" sz="1400" i="1" dirty="0">
                <a:solidFill>
                  <a:prstClr val="black"/>
                </a:solidFill>
                <a:ea typeface="Calibri" charset="0"/>
                <a:cs typeface="Calibri" charset="0"/>
              </a:rPr>
              <a:t> 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is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 co-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funded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 by the LIFE 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Programme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 of the 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European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 Union under 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contract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it-IT" sz="1400" dirty="0" err="1">
                <a:solidFill>
                  <a:prstClr val="black"/>
                </a:solidFill>
                <a:ea typeface="Calibri" charset="0"/>
                <a:cs typeface="Calibri" charset="0"/>
              </a:rPr>
              <a:t>number</a:t>
            </a:r>
            <a:r>
              <a:rPr lang="it-IT" sz="1400" dirty="0">
                <a:solidFill>
                  <a:prstClr val="black"/>
                </a:solidFill>
                <a:ea typeface="Calibri" charset="0"/>
                <a:cs typeface="Calibri" charset="0"/>
              </a:rPr>
              <a:t> LIFE 17 CCA/ES/000063.</a:t>
            </a:r>
          </a:p>
        </p:txBody>
      </p:sp>
      <p:pic>
        <p:nvPicPr>
          <p:cNvPr id="18" name="Segnaposto contenuto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31" y="371771"/>
            <a:ext cx="4801185" cy="227382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0466" y="-2637424"/>
            <a:ext cx="2527214" cy="653116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C24BD52A-43FA-4042-963F-76047A5B0E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" y="5796125"/>
            <a:ext cx="682051" cy="492592"/>
          </a:xfrm>
          <a:prstGeom prst="rect">
            <a:avLst/>
          </a:prstGeom>
        </p:spPr>
      </p:pic>
      <p:pic>
        <p:nvPicPr>
          <p:cNvPr id="10" name="Picture 2" descr="D:\VARIOS\IIAMA\copia seguridad Logotipos IIAMA\horizontal_siglas_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3512" y="4817095"/>
            <a:ext cx="2059466" cy="540638"/>
          </a:xfrm>
          <a:prstGeom prst="rect">
            <a:avLst/>
          </a:prstGeom>
          <a:noFill/>
        </p:spPr>
      </p:pic>
      <p:pic>
        <p:nvPicPr>
          <p:cNvPr id="11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190" y="4693220"/>
            <a:ext cx="1674186" cy="585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6040" indent="-2638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446" indent="-2110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625" indent="-2110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803" indent="-2110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982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4160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6339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8517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9E6232-A3E1-4504-BC0D-B6E6DFF58DE5}" type="slidenum">
              <a:rPr lang="es-ES" altLang="es-ES">
                <a:solidFill>
                  <a:prstClr val="black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s-ES" altLang="es-E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38" y="1202043"/>
            <a:ext cx="7848185" cy="46614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s-ES" altLang="es-ES" sz="2700" b="1" dirty="0">
                <a:solidFill>
                  <a:srgbClr val="C00000"/>
                </a:solidFill>
              </a:rPr>
              <a:t>The DSS concept …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955" y="1778736"/>
            <a:ext cx="8569385" cy="1021818"/>
          </a:xfrm>
          <a:noFill/>
        </p:spPr>
        <p:txBody>
          <a:bodyPr>
            <a:spAutoFit/>
          </a:bodyPr>
          <a:lstStyle/>
          <a:p>
            <a:pPr indent="-71829">
              <a:lnSpc>
                <a:spcPct val="110000"/>
              </a:lnSpc>
              <a:buClr>
                <a:srgbClr val="CC3300"/>
              </a:buClr>
              <a:buNone/>
            </a:pPr>
            <a:r>
              <a:rPr lang="en-US" altLang="es-ES" sz="2309" dirty="0">
                <a:solidFill>
                  <a:srgbClr val="042156"/>
                </a:solidFill>
              </a:rPr>
              <a:t>Interactive computer-based tools that assist in decision-making when addressing complex management problems, integrating:</a:t>
            </a:r>
          </a:p>
          <a:p>
            <a:pPr indent="-71829">
              <a:lnSpc>
                <a:spcPct val="20000"/>
              </a:lnSpc>
              <a:buClr>
                <a:srgbClr val="CC3300"/>
              </a:buClr>
              <a:buNone/>
            </a:pPr>
            <a:endParaRPr lang="en-US" altLang="es-ES" sz="2401" b="1" dirty="0">
              <a:solidFill>
                <a:srgbClr val="2929A3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96057" y="2708920"/>
            <a:ext cx="8569385" cy="26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s-ES" sz="2401" b="1" dirty="0">
                <a:solidFill>
                  <a:srgbClr val="2929A3"/>
                </a:solidFill>
                <a:latin typeface="Times New Roman" panose="02020603050405020304" pitchFamily="18" charset="0"/>
              </a:rPr>
              <a:t>... Simulation and optimization models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s-ES" sz="2401" b="1" dirty="0">
                <a:solidFill>
                  <a:srgbClr val="2929A3"/>
                </a:solidFill>
                <a:latin typeface="Times New Roman" panose="02020603050405020304" pitchFamily="18" charset="0"/>
              </a:rPr>
              <a:t>... Computer assisted graphical design</a:t>
            </a:r>
            <a:endParaRPr lang="en-US" altLang="es-ES" sz="2401" dirty="0">
              <a:solidFill>
                <a:srgbClr val="2929A3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s-ES" sz="2401" b="1" dirty="0">
                <a:solidFill>
                  <a:srgbClr val="2929A3"/>
                </a:solidFill>
                <a:latin typeface="Times New Roman" panose="02020603050405020304" pitchFamily="18" charset="0"/>
              </a:rPr>
              <a:t>... Geographically referenced data bases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s-ES" sz="2401" b="1" dirty="0">
                <a:solidFill>
                  <a:srgbClr val="2929A3"/>
                </a:solidFill>
                <a:latin typeface="Times New Roman" panose="02020603050405020304" pitchFamily="18" charset="0"/>
              </a:rPr>
              <a:t>.. Graphical tools for results display and analysis</a:t>
            </a:r>
            <a:endParaRPr lang="en-US" altLang="es-ES" sz="2401" dirty="0">
              <a:solidFill>
                <a:srgbClr val="2929A3"/>
              </a:solidFill>
              <a:latin typeface="Times New Roman" panose="02020603050405020304" pitchFamily="18" charset="0"/>
            </a:endParaRPr>
          </a:p>
          <a:p>
            <a:pPr lvl="4" eaLnBrk="1" hangingPunct="1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endParaRPr lang="en-US" altLang="es-ES" sz="1570" dirty="0">
              <a:solidFill>
                <a:srgbClr val="2929A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64033" y="5000685"/>
            <a:ext cx="6986849" cy="8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16" b="1" i="1" dirty="0" err="1">
                <a:solidFill>
                  <a:srgbClr val="042156"/>
                </a:solidFill>
                <a:latin typeface="Times New Roman" panose="02020603050405020304" pitchFamily="18" charset="0"/>
              </a:rPr>
              <a:t>Characteristics</a:t>
            </a:r>
            <a:r>
              <a:rPr lang="es-ES" altLang="es-ES" sz="2216" b="1" i="1" dirty="0">
                <a:solidFill>
                  <a:srgbClr val="04215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S" sz="2216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User-friendly</a:t>
            </a:r>
            <a:r>
              <a:rPr lang="es-ES" altLang="es-ES" sz="2216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s-ES" altLang="es-ES" sz="2216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flexibility</a:t>
            </a:r>
            <a:r>
              <a:rPr lang="es-ES" altLang="es-ES" sz="2216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s-ES" altLang="es-ES" sz="2216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learning</a:t>
            </a:r>
            <a:r>
              <a:rPr lang="es-ES" altLang="es-ES" sz="2216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s-ES" altLang="es-ES" sz="2216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interaction</a:t>
            </a:r>
            <a:r>
              <a:rPr lang="es-ES" altLang="es-ES" sz="2216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s-ES" altLang="es-ES" sz="2216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fast</a:t>
            </a:r>
            <a:r>
              <a:rPr lang="es-ES" altLang="es-ES" sz="2216" dirty="0">
                <a:solidFill>
                  <a:prstClr val="black"/>
                </a:solidFill>
                <a:latin typeface="Times New Roman" panose="02020603050405020304" pitchFamily="18" charset="0"/>
              </a:rPr>
              <a:t> response</a:t>
            </a:r>
          </a:p>
        </p:txBody>
      </p:sp>
      <p:pic>
        <p:nvPicPr>
          <p:cNvPr id="7" name="Picture 2" descr="Resilient Fore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3057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9607" y="1442720"/>
            <a:ext cx="8425731" cy="466142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s-ES" altLang="es-ES" sz="2500" b="1" dirty="0">
                <a:solidFill>
                  <a:srgbClr val="C00000"/>
                </a:solidFill>
              </a:rPr>
              <a:t>ROLE of DSS in natural </a:t>
            </a:r>
            <a:r>
              <a:rPr lang="es-ES" altLang="es-ES" sz="2500" b="1" dirty="0" err="1">
                <a:solidFill>
                  <a:srgbClr val="C00000"/>
                </a:solidFill>
              </a:rPr>
              <a:t>resource</a:t>
            </a:r>
            <a:r>
              <a:rPr lang="es-ES" altLang="es-ES" sz="2500" b="1" dirty="0">
                <a:solidFill>
                  <a:srgbClr val="C00000"/>
                </a:solidFill>
              </a:rPr>
              <a:t> </a:t>
            </a:r>
            <a:r>
              <a:rPr lang="es-ES" altLang="es-ES" sz="2500" b="1" dirty="0" err="1">
                <a:solidFill>
                  <a:srgbClr val="C00000"/>
                </a:solidFill>
              </a:rPr>
              <a:t>management</a:t>
            </a:r>
            <a:r>
              <a:rPr lang="es-ES" altLang="es-ES" sz="2500" b="1" dirty="0">
                <a:solidFill>
                  <a:srgbClr val="C00000"/>
                </a:solidFill>
              </a:rPr>
              <a:t> </a:t>
            </a:r>
            <a:r>
              <a:rPr lang="es-ES" altLang="es-ES" sz="2500" b="1" dirty="0" err="1">
                <a:solidFill>
                  <a:srgbClr val="C00000"/>
                </a:solidFill>
              </a:rPr>
              <a:t>problems</a:t>
            </a:r>
            <a:endParaRPr lang="es-ES" altLang="es-ES" sz="2500" b="1" dirty="0">
              <a:solidFill>
                <a:srgbClr val="C0000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75791"/>
            <a:ext cx="7787621" cy="3323539"/>
          </a:xfrm>
          <a:noFill/>
        </p:spPr>
        <p:txBody>
          <a:bodyPr wrap="square">
            <a:spAutoFit/>
          </a:bodyPr>
          <a:lstStyle/>
          <a:p>
            <a:pPr indent="-71829" eaLnBrk="1" hangingPunct="1">
              <a:lnSpc>
                <a:spcPct val="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endParaRPr lang="en-US" altLang="es-ES" sz="2678" dirty="0"/>
          </a:p>
          <a:p>
            <a:pPr indent="-71829" eaLnBrk="1" hangingPunct="1">
              <a:lnSpc>
                <a:spcPct val="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endParaRPr lang="en-US" altLang="es-ES" sz="2678" dirty="0">
              <a:solidFill>
                <a:srgbClr val="042156"/>
              </a:solidFill>
            </a:endParaRPr>
          </a:p>
          <a:p>
            <a:pPr indent="-71829" eaLnBrk="1" hangingPunct="1">
              <a:lnSpc>
                <a:spcPct val="11000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s-ES" sz="2678" dirty="0">
                <a:solidFill>
                  <a:srgbClr val="042156"/>
                </a:solidFill>
              </a:rPr>
              <a:t> Many examples in the literature</a:t>
            </a:r>
          </a:p>
          <a:p>
            <a:pPr indent="-71829" eaLnBrk="1" hangingPunct="1">
              <a:lnSpc>
                <a:spcPct val="13000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s-ES" sz="2678" dirty="0">
                <a:solidFill>
                  <a:srgbClr val="042156"/>
                </a:solidFill>
              </a:rPr>
              <a:t> </a:t>
            </a:r>
            <a:r>
              <a:rPr lang="en-US" altLang="es-ES" sz="2678" b="1" dirty="0">
                <a:solidFill>
                  <a:srgbClr val="042156"/>
                </a:solidFill>
              </a:rPr>
              <a:t>BUT:</a:t>
            </a:r>
            <a:endParaRPr lang="en-US" altLang="es-ES" b="1" dirty="0">
              <a:solidFill>
                <a:srgbClr val="5A5A5A"/>
              </a:solidFill>
            </a:endParaRPr>
          </a:p>
          <a:p>
            <a:pPr indent="-71829" eaLnBrk="1" hangingPunct="1">
              <a:lnSpc>
                <a:spcPct val="10000"/>
              </a:lnSpc>
              <a:buClr>
                <a:srgbClr val="CC3300"/>
              </a:buClr>
              <a:buNone/>
            </a:pPr>
            <a:endParaRPr lang="en-US" altLang="es-ES" dirty="0">
              <a:solidFill>
                <a:srgbClr val="5A5A5A"/>
              </a:solidFill>
            </a:endParaRPr>
          </a:p>
          <a:p>
            <a:pPr indent="-71829" eaLnBrk="1" hangingPunct="1">
              <a:lnSpc>
                <a:spcPct val="90000"/>
              </a:lnSpc>
              <a:buClr>
                <a:srgbClr val="CC3300"/>
              </a:buClr>
              <a:buNone/>
            </a:pPr>
            <a:r>
              <a:rPr lang="en-US" altLang="es-ES" sz="2678" i="1" dirty="0">
                <a:solidFill>
                  <a:srgbClr val="0845B4"/>
                </a:solidFill>
              </a:rPr>
              <a:t>“Although this idea (DSS) was a promising one, previously few of these systems have come to fruition and are actually used on a regular basis” </a:t>
            </a:r>
            <a:r>
              <a:rPr lang="en-US" altLang="es-ES" sz="2400" dirty="0">
                <a:solidFill>
                  <a:srgbClr val="0845B4"/>
                </a:solidFill>
              </a:rPr>
              <a:t>(</a:t>
            </a:r>
            <a:r>
              <a:rPr lang="en-US" altLang="es-ES" sz="2200" dirty="0" err="1">
                <a:solidFill>
                  <a:srgbClr val="042156"/>
                </a:solidFill>
              </a:rPr>
              <a:t>Rietma</a:t>
            </a:r>
            <a:r>
              <a:rPr lang="en-US" altLang="es-ES" sz="2200" dirty="0">
                <a:solidFill>
                  <a:srgbClr val="042156"/>
                </a:solidFill>
              </a:rPr>
              <a:t> et al., 1996)</a:t>
            </a:r>
          </a:p>
          <a:p>
            <a:pPr indent="-71829" eaLnBrk="1" hangingPunct="1">
              <a:lnSpc>
                <a:spcPct val="0"/>
              </a:lnSpc>
              <a:buClr>
                <a:srgbClr val="CC3300"/>
              </a:buClr>
              <a:buNone/>
            </a:pPr>
            <a:endParaRPr lang="en-US" altLang="es-ES" sz="2678" i="1" dirty="0">
              <a:solidFill>
                <a:srgbClr val="0845B4"/>
              </a:solidFill>
            </a:endParaRPr>
          </a:p>
        </p:txBody>
      </p:sp>
      <p:pic>
        <p:nvPicPr>
          <p:cNvPr id="5" name="Picture 2" descr="Resilient Fore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3057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378520" y="1204971"/>
            <a:ext cx="8507288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DSS AQUATOOL for water resources management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/>
          <a:stretch>
            <a:fillRect/>
          </a:stretch>
        </p:blipFill>
        <p:spPr>
          <a:xfrm>
            <a:off x="251520" y="1850157"/>
            <a:ext cx="8388350" cy="4675187"/>
          </a:xfrm>
          <a:prstGeom prst="rect">
            <a:avLst/>
          </a:prstGeom>
          <a:noFill/>
        </p:spPr>
      </p:pic>
      <p:pic>
        <p:nvPicPr>
          <p:cNvPr id="8" name="Picture 2" descr="Resilient Fore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3057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10" name="Picture 2" descr="D:\VARIOS\IIAMA\copia seguridad Logotipos IIAMA\horizontal_siglas_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8646" y="5862668"/>
            <a:ext cx="2059466" cy="540638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3519938" y="6340678"/>
            <a:ext cx="2113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(Andreu et al., 1996)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9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2113205" y="195135"/>
            <a:ext cx="8507288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Experience in development of DSS for WRPM</a:t>
            </a:r>
          </a:p>
        </p:txBody>
      </p:sp>
      <p:pic>
        <p:nvPicPr>
          <p:cNvPr id="8" name="Picture 2" descr="Resilient Fore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3057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1" y="784703"/>
            <a:ext cx="4517179" cy="33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620196" y="695836"/>
            <a:ext cx="18323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/>
              <a:t>Segura </a:t>
            </a:r>
            <a:r>
              <a:rPr lang="es-ES" sz="2500" dirty="0" err="1"/>
              <a:t>basin</a:t>
            </a:r>
            <a:endParaRPr lang="es-ES" sz="2500" dirty="0"/>
          </a:p>
          <a:p>
            <a:r>
              <a:rPr lang="es-ES" sz="2500" b="1" dirty="0"/>
              <a:t>Spain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783147" y="828829"/>
            <a:ext cx="3262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Tigris-</a:t>
            </a:r>
            <a:r>
              <a:rPr lang="es-ES" sz="2800" dirty="0" err="1"/>
              <a:t>Euphrates</a:t>
            </a:r>
            <a:r>
              <a:rPr lang="es-ES" sz="2800" dirty="0"/>
              <a:t>, </a:t>
            </a:r>
            <a:r>
              <a:rPr lang="es-ES" sz="2500" b="1" dirty="0"/>
              <a:t>Asia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18085" r="36034" b="12491"/>
          <a:stretch>
            <a:fillRect/>
          </a:stretch>
        </p:blipFill>
        <p:spPr bwMode="auto">
          <a:xfrm>
            <a:off x="434501" y="1929814"/>
            <a:ext cx="3302000" cy="470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54220" y="1552756"/>
            <a:ext cx="1631985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500" dirty="0"/>
              <a:t>Rio Grande</a:t>
            </a:r>
          </a:p>
          <a:p>
            <a:r>
              <a:rPr lang="es-ES" sz="2500" b="1" dirty="0"/>
              <a:t>USA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7874" r="29354" b="21705"/>
          <a:stretch/>
        </p:blipFill>
        <p:spPr bwMode="auto">
          <a:xfrm>
            <a:off x="5399184" y="1354719"/>
            <a:ext cx="3707635" cy="2941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9502" r="20721" b="8250"/>
          <a:stretch>
            <a:fillRect/>
          </a:stretch>
        </p:blipFill>
        <p:spPr bwMode="auto">
          <a:xfrm>
            <a:off x="3989078" y="3656438"/>
            <a:ext cx="4383124" cy="31522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109899" y="3911461"/>
            <a:ext cx="235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California, </a:t>
            </a:r>
            <a:r>
              <a:rPr lang="es-ES" sz="2800" b="1" dirty="0"/>
              <a:t>USA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3594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419872" y="128529"/>
            <a:ext cx="5411068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DSS for Forest Management</a:t>
            </a: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3057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3568" y="1124875"/>
            <a:ext cx="6696744" cy="326984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ES" sz="2300" dirty="0">
                <a:solidFill>
                  <a:srgbClr val="17406D"/>
                </a:solidFill>
              </a:rPr>
              <a:t>SMART CHOICES in </a:t>
            </a:r>
            <a:r>
              <a:rPr lang="es-ES" sz="2300" dirty="0" err="1">
                <a:solidFill>
                  <a:srgbClr val="17406D"/>
                </a:solidFill>
              </a:rPr>
              <a:t>decision</a:t>
            </a:r>
            <a:r>
              <a:rPr lang="es-ES" sz="2300" dirty="0">
                <a:solidFill>
                  <a:srgbClr val="17406D"/>
                </a:solidFill>
              </a:rPr>
              <a:t>- </a:t>
            </a:r>
            <a:r>
              <a:rPr lang="es-ES" sz="2300" dirty="0" err="1">
                <a:solidFill>
                  <a:srgbClr val="17406D"/>
                </a:solidFill>
              </a:rPr>
              <a:t>making</a:t>
            </a:r>
            <a:r>
              <a:rPr lang="es-ES" sz="2300" dirty="0">
                <a:solidFill>
                  <a:srgbClr val="17406D"/>
                </a:solidFill>
              </a:rPr>
              <a:t> </a:t>
            </a:r>
            <a:r>
              <a:rPr lang="es-ES" sz="2300" dirty="0" err="1">
                <a:solidFill>
                  <a:srgbClr val="17406D"/>
                </a:solidFill>
              </a:rPr>
              <a:t>problems</a:t>
            </a:r>
            <a:endParaRPr lang="en-GB" sz="2300" dirty="0">
              <a:solidFill>
                <a:srgbClr val="17406D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1592" y="1548075"/>
            <a:ext cx="735281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8 elements of smart choices (PROACT):</a:t>
            </a:r>
          </a:p>
          <a:p>
            <a:pPr marL="457200" indent="-457200" defTabSz="9144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500" b="1" u="sng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roblem</a:t>
            </a:r>
          </a:p>
          <a:p>
            <a:pPr marL="457200" indent="-457200" defTabSz="9144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500" b="1" u="sng" dirty="0">
                <a:solidFill>
                  <a:srgbClr val="C00000"/>
                </a:solidFill>
                <a:cs typeface="Arial" charset="0"/>
              </a:rPr>
              <a:t>O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bjectives</a:t>
            </a:r>
          </a:p>
          <a:p>
            <a:pPr marL="457200" indent="-457200" defTabSz="9144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500" b="1" u="sng" dirty="0">
                <a:solidFill>
                  <a:srgbClr val="C00000"/>
                </a:solidFill>
                <a:cs typeface="Arial" charset="0"/>
              </a:rPr>
              <a:t>A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lternatives</a:t>
            </a:r>
          </a:p>
          <a:p>
            <a:pPr marL="457200" indent="-457200" defTabSz="9144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500" b="1" u="sng" dirty="0">
                <a:solidFill>
                  <a:srgbClr val="C00000"/>
                </a:solidFill>
                <a:cs typeface="Arial" charset="0"/>
              </a:rPr>
              <a:t>C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onsequences</a:t>
            </a:r>
          </a:p>
          <a:p>
            <a:pPr marL="457200" indent="-457200" defTabSz="9144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500" b="1" u="sng" dirty="0">
                <a:solidFill>
                  <a:srgbClr val="C00000"/>
                </a:solidFill>
                <a:cs typeface="Arial" charset="0"/>
              </a:rPr>
              <a:t>T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radeoffs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cs typeface="Arial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U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ncertainy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Risk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Tolerance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Linked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decisions</a:t>
            </a:r>
            <a:endParaRPr lang="en-GB" sz="24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095740" y="4437112"/>
            <a:ext cx="6768752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331640" y="6074517"/>
            <a:ext cx="47027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700" dirty="0">
                <a:solidFill>
                  <a:prstClr val="black"/>
                </a:solidFill>
                <a:cs typeface="Arial" charset="0"/>
              </a:rPr>
              <a:t>J </a:t>
            </a:r>
            <a:r>
              <a:rPr lang="es-ES" sz="1700" dirty="0" err="1">
                <a:solidFill>
                  <a:prstClr val="black"/>
                </a:solidFill>
                <a:cs typeface="Arial" charset="0"/>
              </a:rPr>
              <a:t>Hammond</a:t>
            </a:r>
            <a:r>
              <a:rPr lang="es-ES" sz="1700" dirty="0">
                <a:solidFill>
                  <a:prstClr val="black"/>
                </a:solidFill>
                <a:cs typeface="Arial" charset="0"/>
              </a:rPr>
              <a:t>, R </a:t>
            </a:r>
            <a:r>
              <a:rPr lang="es-ES" sz="1700" dirty="0" err="1">
                <a:solidFill>
                  <a:prstClr val="black"/>
                </a:solidFill>
                <a:cs typeface="Arial" charset="0"/>
              </a:rPr>
              <a:t>Keeny</a:t>
            </a:r>
            <a:r>
              <a:rPr lang="es-ES" sz="1700" dirty="0">
                <a:solidFill>
                  <a:prstClr val="black"/>
                </a:solidFill>
                <a:cs typeface="Arial" charset="0"/>
              </a:rPr>
              <a:t>, H </a:t>
            </a:r>
            <a:r>
              <a:rPr lang="es-ES" sz="1700" dirty="0" err="1">
                <a:solidFill>
                  <a:prstClr val="black"/>
                </a:solidFill>
                <a:cs typeface="Arial" charset="0"/>
              </a:rPr>
              <a:t>Raiffa</a:t>
            </a:r>
            <a:r>
              <a:rPr lang="es-ES" sz="1700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s-ES" sz="1700" i="1" dirty="0">
                <a:solidFill>
                  <a:prstClr val="black"/>
                </a:solidFill>
                <a:cs typeface="Arial" charset="0"/>
              </a:rPr>
              <a:t>Smart </a:t>
            </a:r>
            <a:r>
              <a:rPr lang="es-ES" sz="1700" i="1" dirty="0" err="1">
                <a:solidFill>
                  <a:prstClr val="black"/>
                </a:solidFill>
                <a:cs typeface="Arial" charset="0"/>
              </a:rPr>
              <a:t>choices</a:t>
            </a:r>
            <a:r>
              <a:rPr lang="es-ES" sz="1700" i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s-ES" sz="1700" dirty="0">
                <a:solidFill>
                  <a:prstClr val="black"/>
                </a:solidFill>
                <a:cs typeface="Arial" charset="0"/>
              </a:rPr>
              <a:t>2005</a:t>
            </a:r>
          </a:p>
        </p:txBody>
      </p:sp>
      <p:pic>
        <p:nvPicPr>
          <p:cNvPr id="10" name="Immagin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345342" y="354265"/>
            <a:ext cx="5411068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DSS for Forest Management</a:t>
            </a: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49706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20775" y="856760"/>
            <a:ext cx="6696744" cy="326984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ES" sz="2300" dirty="0">
                <a:solidFill>
                  <a:srgbClr val="17406D"/>
                </a:solidFill>
              </a:rPr>
              <a:t>2. </a:t>
            </a:r>
            <a:r>
              <a:rPr lang="es-ES" sz="2300" b="1" dirty="0">
                <a:solidFill>
                  <a:srgbClr val="17406D"/>
                </a:solidFill>
              </a:rPr>
              <a:t>OBJECTIVES</a:t>
            </a:r>
            <a:endParaRPr lang="en-GB" sz="2300" b="1" dirty="0">
              <a:solidFill>
                <a:srgbClr val="17406D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095740" y="4637487"/>
            <a:ext cx="67687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68142" y="1194884"/>
            <a:ext cx="79313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  <a:cs typeface="Arial" charset="0"/>
              </a:rPr>
              <a:t>Basis for evaluating your alternatives - </a:t>
            </a:r>
            <a:r>
              <a:rPr lang="en-US" sz="2300" b="1" dirty="0">
                <a:solidFill>
                  <a:srgbClr val="0F6FC6">
                    <a:lumMod val="50000"/>
                  </a:srgbClr>
                </a:solidFill>
                <a:cs typeface="Arial" charset="0"/>
              </a:rPr>
              <a:t>decision criteria</a:t>
            </a:r>
          </a:p>
          <a:p>
            <a:pPr algn="just" defTabSz="914400" fontAlgn="base">
              <a:spcBef>
                <a:spcPts val="1200"/>
              </a:spcBef>
              <a:spcAft>
                <a:spcPts val="1200"/>
              </a:spcAft>
            </a:pP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 &gt; </a:t>
            </a:r>
            <a:r>
              <a:rPr lang="es-ES" sz="2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MULTIOBJECTIVE PROBLEM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OpenSans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5741" y="2869845"/>
            <a:ext cx="7899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ts val="3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Max WATER YIELD</a:t>
            </a:r>
          </a:p>
          <a:p>
            <a:pPr marL="285750" indent="-285750" defTabSz="914400" fontAlgn="base">
              <a:spcBef>
                <a:spcPts val="3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Min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FIRE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RISK</a:t>
            </a:r>
          </a:p>
          <a:p>
            <a:pPr marL="285750" indent="-285750" defTabSz="914400" fontAlgn="base">
              <a:spcBef>
                <a:spcPts val="3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Max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BIOMASS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b="1" dirty="0" err="1">
                <a:solidFill>
                  <a:srgbClr val="17406D">
                    <a:lumMod val="50000"/>
                  </a:srgbClr>
                </a:solidFill>
                <a:cs typeface="Arial" charset="0"/>
              </a:rPr>
              <a:t>production</a:t>
            </a:r>
            <a:endParaRPr lang="es-ES" sz="2200" b="1" dirty="0">
              <a:solidFill>
                <a:srgbClr val="17406D">
                  <a:lumMod val="50000"/>
                </a:srgbClr>
              </a:solidFill>
              <a:cs typeface="Arial" charset="0"/>
            </a:endParaRPr>
          </a:p>
          <a:p>
            <a:pPr marL="285750" indent="-285750" defTabSz="914400" fontAlgn="base">
              <a:spcBef>
                <a:spcPts val="3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Max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RESILIENCE</a:t>
            </a:r>
          </a:p>
          <a:p>
            <a:pPr marL="285750" indent="-285750" defTabSz="914400" fontAlgn="base">
              <a:spcBef>
                <a:spcPts val="3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… Min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972053" y="2431346"/>
                <a:ext cx="3621428" cy="979849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2200" b="1" dirty="0">
                    <a:solidFill>
                      <a:schemeClr val="accent4">
                        <a:lumMod val="50000"/>
                      </a:schemeClr>
                    </a:solidFill>
                  </a:rPr>
                  <a:t>X1 </a:t>
                </a:r>
                <a:r>
                  <a:rPr lang="es-ES" sz="220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water</a:t>
                </a:r>
                <a:r>
                  <a:rPr lang="es-ES" sz="2200" b="1" dirty="0">
                    <a:solidFill>
                      <a:schemeClr val="accent4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s-ES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s-ES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surface</m:t>
                        </m:r>
                        <m:r>
                          <m:rPr>
                            <m:nor/>
                          </m:rPr>
                          <a:rPr lang="es-ES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runoff</m:t>
                        </m:r>
                        <m:r>
                          <m:rPr>
                            <m:nor/>
                          </m:rPr>
                          <a:rPr lang="es-ES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s-ES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percolation</m:t>
                        </m:r>
                        <m:r>
                          <m:rPr>
                            <m:nor/>
                          </m:rPr>
                          <a:rPr lang="es-ES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ES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s-E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3" y="2431346"/>
                <a:ext cx="3621428" cy="979849"/>
              </a:xfrm>
              <a:prstGeom prst="rect">
                <a:avLst/>
              </a:prstGeom>
              <a:blipFill rotWithShape="0">
                <a:blip r:embed="rId5"/>
                <a:stretch>
                  <a:fillRect l="-7525" b="-57576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236468" y="3526710"/>
                <a:ext cx="4357014" cy="1025891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2200" b="1" dirty="0">
                    <a:solidFill>
                      <a:schemeClr val="accent4">
                        <a:lumMod val="50000"/>
                      </a:schemeClr>
                    </a:solidFill>
                  </a:rPr>
                  <a:t>X2 </a:t>
                </a:r>
                <a:r>
                  <a:rPr lang="es-ES" sz="220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fire</a:t>
                </a:r>
                <a:r>
                  <a:rPr lang="es-ES" sz="2200" b="1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r>
                  <a:rPr lang="es-ES" sz="220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risk</a:t>
                </a:r>
                <a:r>
                  <a:rPr lang="es-ES" sz="2200" b="1" dirty="0">
                    <a:solidFill>
                      <a:schemeClr val="accent4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𝑎𝑣𝑒𝑟𝑎𝑔𝑒</m:t>
                    </m:r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𝑂𝑓</m:t>
                    </m:r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𝑆𝑝𝑟𝑒𝑎𝑑</m:t>
                    </m:r>
                  </m:oMath>
                </a14:m>
                <a:endParaRPr lang="es-ES" sz="19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900" dirty="0" err="1">
                    <a:solidFill>
                      <a:schemeClr val="tx2">
                        <a:lumMod val="75000"/>
                      </a:schemeClr>
                    </a:solidFill>
                  </a:rPr>
                  <a:t>Fire</a:t>
                </a:r>
                <a:r>
                  <a:rPr lang="es-ES" sz="19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s-ES" sz="1900" dirty="0" err="1">
                    <a:solidFill>
                      <a:schemeClr val="tx2">
                        <a:lumMod val="75000"/>
                      </a:schemeClr>
                    </a:solidFill>
                  </a:rPr>
                  <a:t>Weather</a:t>
                </a:r>
                <a:r>
                  <a:rPr lang="es-ES" sz="19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s-ES" sz="1900" dirty="0" err="1">
                    <a:solidFill>
                      <a:schemeClr val="tx2">
                        <a:lumMod val="75000"/>
                      </a:schemeClr>
                    </a:solidFill>
                  </a:rPr>
                  <a:t>Index</a:t>
                </a:r>
                <a:endParaRPr lang="es-ES" sz="19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68" y="3526710"/>
                <a:ext cx="4357014" cy="1025891"/>
              </a:xfrm>
              <a:prstGeom prst="rect">
                <a:avLst/>
              </a:prstGeom>
              <a:blipFill rotWithShape="0">
                <a:blip r:embed="rId6"/>
                <a:stretch>
                  <a:fillRect l="-1530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628735" y="4736346"/>
                <a:ext cx="3964746" cy="94624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2000" b="1" dirty="0">
                    <a:solidFill>
                      <a:schemeClr val="accent4">
                        <a:lumMod val="50000"/>
                      </a:schemeClr>
                    </a:solidFill>
                  </a:rPr>
                  <a:t>X3 </a:t>
                </a:r>
                <a:r>
                  <a:rPr lang="es-ES" sz="200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biomass</a:t>
                </a:r>
                <a:r>
                  <a:rPr lang="es-ES" sz="2000" b="1" dirty="0">
                    <a:solidFill>
                      <a:schemeClr val="accent4">
                        <a:lumMod val="50000"/>
                      </a:schemeClr>
                    </a:solidFill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sz="20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s-ES" sz="2000" b="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s-ES" sz="20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s-ES" sz="2000" b="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biomass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or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rPr>
                          <m:t>carbon</m:t>
                        </m:r>
                      </m:e>
                    </m:nary>
                  </m:oMath>
                </a14:m>
                <a:endParaRPr lang="es-ES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735" y="4736346"/>
                <a:ext cx="3964746" cy="946240"/>
              </a:xfrm>
              <a:prstGeom prst="rect">
                <a:avLst/>
              </a:prstGeom>
              <a:blipFill rotWithShape="0">
                <a:blip r:embed="rId7"/>
                <a:stretch>
                  <a:fillRect l="-4275" t="-1258" b="-66667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632309" y="2223597"/>
            <a:ext cx="41015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100" b="1" dirty="0">
                <a:solidFill>
                  <a:srgbClr val="C00000"/>
                </a:solidFill>
                <a:cs typeface="Arial" charset="0"/>
              </a:rPr>
              <a:t>OBJECTIVES</a:t>
            </a:r>
            <a:r>
              <a:rPr lang="es-ES" sz="2100" b="1" dirty="0">
                <a:solidFill>
                  <a:prstClr val="black"/>
                </a:solidFill>
                <a:cs typeface="Arial" charset="0"/>
              </a:rPr>
              <a:t> – </a:t>
            </a:r>
            <a:r>
              <a:rPr lang="es-ES" sz="21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s-ES" sz="2100" dirty="0" err="1">
                <a:solidFill>
                  <a:prstClr val="black"/>
                </a:solidFill>
                <a:cs typeface="Arial" charset="0"/>
              </a:rPr>
              <a:t>aggregated</a:t>
            </a:r>
            <a:r>
              <a:rPr lang="es-ES" sz="2100" dirty="0">
                <a:solidFill>
                  <a:prstClr val="black"/>
                </a:solidFill>
                <a:cs typeface="Arial" charset="0"/>
              </a:rPr>
              <a:t>) </a:t>
            </a:r>
            <a:r>
              <a:rPr lang="es-ES" sz="2100" b="1" dirty="0" err="1">
                <a:solidFill>
                  <a:srgbClr val="C00000"/>
                </a:solidFill>
                <a:cs typeface="Arial" charset="0"/>
              </a:rPr>
              <a:t>metrics</a:t>
            </a:r>
            <a:r>
              <a:rPr lang="es-ES" sz="2100" b="1" dirty="0">
                <a:solidFill>
                  <a:prstClr val="black"/>
                </a:solidFill>
                <a:cs typeface="Arial" charset="0"/>
              </a:rPr>
              <a:t>: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307378" y="3140968"/>
            <a:ext cx="124005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345342" y="5373216"/>
            <a:ext cx="124005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763356" y="3854980"/>
            <a:ext cx="124005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419872" y="128529"/>
            <a:ext cx="5411068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DSS for Forest Management</a:t>
            </a: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49706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11050" y="1224263"/>
            <a:ext cx="6696744" cy="326984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ES" sz="2300" dirty="0">
                <a:solidFill>
                  <a:srgbClr val="17406D"/>
                </a:solidFill>
              </a:rPr>
              <a:t>EQUALIZER </a:t>
            </a:r>
            <a:r>
              <a:rPr lang="es-ES" sz="2300" dirty="0" err="1">
                <a:solidFill>
                  <a:srgbClr val="17406D"/>
                </a:solidFill>
              </a:rPr>
              <a:t>approach</a:t>
            </a:r>
            <a:endParaRPr lang="en-GB" sz="2300" b="1" dirty="0">
              <a:solidFill>
                <a:srgbClr val="17406D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095740" y="4637487"/>
            <a:ext cx="67687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qualiz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8502" r="2799" b="11243"/>
          <a:stretch/>
        </p:blipFill>
        <p:spPr bwMode="auto">
          <a:xfrm>
            <a:off x="427511" y="1787408"/>
            <a:ext cx="4923373" cy="30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30602" r="21410" b="-1"/>
          <a:stretch/>
        </p:blipFill>
        <p:spPr>
          <a:xfrm>
            <a:off x="5546258" y="2070842"/>
            <a:ext cx="3334213" cy="25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419872" y="128529"/>
            <a:ext cx="5411068" cy="561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DSS for Forest Management</a:t>
            </a:r>
          </a:p>
        </p:txBody>
      </p:sp>
      <p:pic>
        <p:nvPicPr>
          <p:cNvPr id="6" name="Picture 2" descr="Resilient Fore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49706"/>
            <a:ext cx="1725421" cy="8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4806" y="1064197"/>
            <a:ext cx="6696744" cy="326984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ES" sz="2500" dirty="0">
                <a:solidFill>
                  <a:srgbClr val="17406D"/>
                </a:solidFill>
              </a:rPr>
              <a:t>3. </a:t>
            </a:r>
            <a:r>
              <a:rPr lang="es-ES" sz="2500" b="1" dirty="0">
                <a:solidFill>
                  <a:srgbClr val="17406D"/>
                </a:solidFill>
              </a:rPr>
              <a:t>ALTERNATIVES</a:t>
            </a:r>
            <a:endParaRPr lang="en-GB" sz="2500" b="1" dirty="0">
              <a:solidFill>
                <a:srgbClr val="17406D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0520" y="1811279"/>
            <a:ext cx="52298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ES" sz="2300" dirty="0" err="1">
                <a:solidFill>
                  <a:srgbClr val="17406D">
                    <a:lumMod val="50000"/>
                  </a:srgbClr>
                </a:solidFill>
                <a:cs typeface="Arial" charset="0"/>
              </a:rPr>
              <a:t>Spatial</a:t>
            </a:r>
            <a:r>
              <a:rPr lang="es-ES" sz="2300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 </a:t>
            </a:r>
            <a:r>
              <a:rPr lang="es-ES" sz="2300" dirty="0" err="1" smtClean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allocation</a:t>
            </a:r>
            <a:r>
              <a:rPr lang="es-ES" sz="2300" dirty="0" smtClean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, </a:t>
            </a:r>
            <a:r>
              <a:rPr lang="es-ES" sz="2300" dirty="0" err="1" smtClean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timing</a:t>
            </a:r>
            <a:r>
              <a:rPr lang="es-ES" sz="2300" dirty="0" smtClean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 </a:t>
            </a:r>
            <a:r>
              <a:rPr lang="es-ES" sz="2300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&amp; </a:t>
            </a:r>
            <a:r>
              <a:rPr lang="es-ES" sz="2300" dirty="0" err="1">
                <a:solidFill>
                  <a:srgbClr val="17406D">
                    <a:lumMod val="50000"/>
                  </a:srgbClr>
                </a:solidFill>
                <a:cs typeface="Arial" charset="0"/>
              </a:rPr>
              <a:t>intensity</a:t>
            </a:r>
            <a:r>
              <a:rPr lang="es-ES" sz="2300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 of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>
                <a:solidFill>
                  <a:srgbClr val="17406D">
                    <a:lumMod val="50000"/>
                  </a:srgbClr>
                </a:solidFill>
                <a:cs typeface="Arial" charset="0"/>
              </a:rPr>
              <a:t>      </a:t>
            </a:r>
            <a:r>
              <a:rPr lang="es-ES" sz="2300" b="1" i="1" dirty="0" err="1">
                <a:solidFill>
                  <a:srgbClr val="17406D">
                    <a:lumMod val="50000"/>
                  </a:srgbClr>
                </a:solidFill>
                <a:cs typeface="Arial" charset="0"/>
              </a:rPr>
              <a:t>thinning</a:t>
            </a:r>
            <a:endParaRPr lang="es-ES" sz="2300" b="1" i="1" dirty="0">
              <a:solidFill>
                <a:srgbClr val="17406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1028" name="Picture 4" descr="Thinning Operations and Their Effect on Tree Growth (Seminar) - Forestryped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6" y="3159244"/>
            <a:ext cx="6483112" cy="32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16515" y="1357440"/>
            <a:ext cx="1936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s-ES" sz="2100" i="1" dirty="0" err="1">
                <a:solidFill>
                  <a:prstClr val="black"/>
                </a:solidFill>
                <a:cs typeface="Arial" charset="0"/>
              </a:rPr>
              <a:t>decision</a:t>
            </a:r>
            <a:r>
              <a:rPr lang="es-ES" sz="2100" i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2100" i="1" dirty="0" err="1">
                <a:solidFill>
                  <a:prstClr val="black"/>
                </a:solidFill>
                <a:cs typeface="Arial" charset="0"/>
              </a:rPr>
              <a:t>space</a:t>
            </a:r>
            <a:r>
              <a:rPr lang="es-ES" sz="21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pic>
        <p:nvPicPr>
          <p:cNvPr id="12" name="Immagin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13" name="Pergamino horizontal 12"/>
          <p:cNvSpPr/>
          <p:nvPr/>
        </p:nvSpPr>
        <p:spPr>
          <a:xfrm>
            <a:off x="3277590" y="690504"/>
            <a:ext cx="5284519" cy="11007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“You can’t never choose an alternative you have not considered"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22438" t="26200" r="50787" b="47200"/>
          <a:stretch/>
        </p:blipFill>
        <p:spPr>
          <a:xfrm>
            <a:off x="5821711" y="1811279"/>
            <a:ext cx="2376264" cy="13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uj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uj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Fluj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Azul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525</Words>
  <Application>Microsoft Office PowerPoint</Application>
  <PresentationFormat>Presentación en pantalla (4:3)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14</vt:i4>
      </vt:variant>
    </vt:vector>
  </HeadingPairs>
  <TitlesOfParts>
    <vt:vector size="34" baseType="lpstr">
      <vt:lpstr>Microsoft YaHei Light</vt:lpstr>
      <vt:lpstr>AdvGulliv-R</vt:lpstr>
      <vt:lpstr>Arial</vt:lpstr>
      <vt:lpstr>Berkeley-Book</vt:lpstr>
      <vt:lpstr>Calibri</vt:lpstr>
      <vt:lpstr>Calibri Light</vt:lpstr>
      <vt:lpstr>Cambria Math</vt:lpstr>
      <vt:lpstr>Georgia</vt:lpstr>
      <vt:lpstr>Helvetica</vt:lpstr>
      <vt:lpstr>NexusSerif</vt:lpstr>
      <vt:lpstr>OpenSans</vt:lpstr>
      <vt:lpstr>Times New Roman</vt:lpstr>
      <vt:lpstr>Times New Roman Cyr</vt:lpstr>
      <vt:lpstr>Wingdings</vt:lpstr>
      <vt:lpstr>Wingdings 2</vt:lpstr>
      <vt:lpstr>Tema di Office</vt:lpstr>
      <vt:lpstr>Flujo</vt:lpstr>
      <vt:lpstr>1_Flujo</vt:lpstr>
      <vt:lpstr>Tema de Office</vt:lpstr>
      <vt:lpstr>2_Flujo</vt:lpstr>
      <vt:lpstr>Presentación de PowerPoint</vt:lpstr>
      <vt:lpstr>The DSS concept … </vt:lpstr>
      <vt:lpstr>ROLE of DSS in natural resource management problems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Manuel Pulido Velázquez</cp:lastModifiedBy>
  <cp:revision>39</cp:revision>
  <cp:lastPrinted>2020-05-26T22:21:46Z</cp:lastPrinted>
  <dcterms:created xsi:type="dcterms:W3CDTF">2018-05-29T15:33:02Z</dcterms:created>
  <dcterms:modified xsi:type="dcterms:W3CDTF">2020-05-27T09:56:55Z</dcterms:modified>
</cp:coreProperties>
</file>