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416" r:id="rId2"/>
    <p:sldId id="415" r:id="rId3"/>
    <p:sldId id="257" r:id="rId4"/>
    <p:sldId id="271" r:id="rId5"/>
    <p:sldId id="261" r:id="rId6"/>
    <p:sldId id="267" r:id="rId7"/>
    <p:sldId id="263" r:id="rId8"/>
    <p:sldId id="421" r:id="rId9"/>
    <p:sldId id="417" r:id="rId10"/>
    <p:sldId id="419" r:id="rId11"/>
    <p:sldId id="406" r:id="rId12"/>
    <p:sldId id="408" r:id="rId13"/>
    <p:sldId id="407" r:id="rId14"/>
    <p:sldId id="409" r:id="rId15"/>
    <p:sldId id="410" r:id="rId16"/>
    <p:sldId id="411" r:id="rId17"/>
    <p:sldId id="412" r:id="rId18"/>
    <p:sldId id="413" r:id="rId19"/>
    <p:sldId id="414" r:id="rId20"/>
    <p:sldId id="418" r:id="rId21"/>
    <p:sldId id="42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81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6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F5B29-0463-4C4C-8967-B4ADB07E9D7D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F5864-8E3A-44E0-8B77-119EFFB9F47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11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059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31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99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063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412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76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37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93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380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45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137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B8002-F4CA-4F18-A873-DFA84C36D884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245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C733534-1DC7-44C7-82B7-73E4EEBD0F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6DA1D7-CBED-4FE6-A008-4C73BB0CFF28}"/>
              </a:ext>
            </a:extLst>
          </p:cNvPr>
          <p:cNvSpPr txBox="1"/>
          <p:nvPr/>
        </p:nvSpPr>
        <p:spPr>
          <a:xfrm>
            <a:off x="1940169" y="316523"/>
            <a:ext cx="5679831" cy="5909310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CONTENTS: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1.- Introduction: Project description</a:t>
            </a:r>
            <a:endParaRPr lang="es-E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2.- Forest management: C.A.F.E. concept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3.- LIFE Resilient Forests DSS Tool: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3.1.- General description                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	       3.1.1.- What is it?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                3.1.2.- What can I use it for?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                3.1.3.- What do I need to use it?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3.2.- Eco-</a:t>
            </a:r>
            <a:r>
              <a:rPr lang="es-ES" sz="2000" dirty="0" err="1">
                <a:solidFill>
                  <a:schemeClr val="accent6">
                    <a:lumMod val="50000"/>
                  </a:schemeClr>
                </a:solidFill>
              </a:rPr>
              <a:t>hydrological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6">
                    <a:lumMod val="50000"/>
                  </a:schemeClr>
                </a:solidFill>
              </a:rPr>
              <a:t>model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: TETIS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3.3.- Optimization 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4.- Practical example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5.- Questions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4043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1D63C1-0F2A-49E9-86D2-5AD45506A239}"/>
              </a:ext>
            </a:extLst>
          </p:cNvPr>
          <p:cNvSpPr txBox="1"/>
          <p:nvPr/>
        </p:nvSpPr>
        <p:spPr>
          <a:xfrm>
            <a:off x="328981" y="404446"/>
            <a:ext cx="798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DSS TOOL, WHAT IS IT?</a:t>
            </a:r>
          </a:p>
        </p:txBody>
      </p:sp>
      <p:sp>
        <p:nvSpPr>
          <p:cNvPr id="9" name="Rectangle 118">
            <a:extLst>
              <a:ext uri="{FF2B5EF4-FFF2-40B4-BE49-F238E27FC236}">
                <a16:creationId xmlns:a16="http://schemas.microsoft.com/office/drawing/2014/main" id="{F611A9E4-D31C-4AD9-891A-7A974700A5F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375031"/>
            <a:ext cx="6706504" cy="3473981"/>
          </a:xfrm>
          <a:prstGeom prst="rect">
            <a:avLst/>
          </a:prstGeom>
          <a:noFill/>
        </p:spPr>
        <p:txBody>
          <a:bodyPr vert="horz" lIns="417643" tIns="208822" rIns="417643" bIns="208822" numCol="1" spcCol="54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Forest management tool that brings together:</a:t>
            </a:r>
          </a:p>
          <a:p>
            <a:r>
              <a:rPr lang="en-GB" sz="2000" dirty="0"/>
              <a:t>Adaptive forest management approach</a:t>
            </a:r>
          </a:p>
          <a:p>
            <a:r>
              <a:rPr lang="en-GB" sz="2000" dirty="0"/>
              <a:t>Decision Support System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D0BCAD3-3511-4277-A90F-DBFFDDA2AB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33" y="2912429"/>
            <a:ext cx="5694700" cy="34946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A1AD2F0-93F3-4CA7-9C51-2601F3276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739" y="1846465"/>
            <a:ext cx="499936" cy="48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44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1D63C1-0F2A-49E9-86D2-5AD45506A239}"/>
              </a:ext>
            </a:extLst>
          </p:cNvPr>
          <p:cNvSpPr txBox="1"/>
          <p:nvPr/>
        </p:nvSpPr>
        <p:spPr>
          <a:xfrm>
            <a:off x="328981" y="404446"/>
            <a:ext cx="798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DSS TOOL, WHAT IS IT?</a:t>
            </a:r>
          </a:p>
        </p:txBody>
      </p:sp>
      <p:sp>
        <p:nvSpPr>
          <p:cNvPr id="9" name="Rectangle 118">
            <a:extLst>
              <a:ext uri="{FF2B5EF4-FFF2-40B4-BE49-F238E27FC236}">
                <a16:creationId xmlns:a16="http://schemas.microsoft.com/office/drawing/2014/main" id="{F611A9E4-D31C-4AD9-891A-7A974700A5F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375031"/>
            <a:ext cx="6706504" cy="4674077"/>
          </a:xfrm>
          <a:prstGeom prst="rect">
            <a:avLst/>
          </a:prstGeom>
          <a:noFill/>
        </p:spPr>
        <p:txBody>
          <a:bodyPr vert="horz" lIns="417643" tIns="208822" rIns="417643" bIns="208822" numCol="1" spcCol="54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2000" b="1" dirty="0"/>
              <a:t>The DSS concept:</a:t>
            </a:r>
          </a:p>
          <a:p>
            <a:pPr marL="0" indent="0" algn="just">
              <a:buNone/>
            </a:pPr>
            <a:r>
              <a:rPr lang="en-US" sz="2000" dirty="0"/>
              <a:t>Interactive computer-based tools that assist in decision-making when addressing complex management problems, integrating:</a:t>
            </a:r>
          </a:p>
          <a:p>
            <a:pPr algn="just"/>
            <a:r>
              <a:rPr lang="en-US" sz="2000" dirty="0"/>
              <a:t>Computer assisted graphical design</a:t>
            </a:r>
          </a:p>
          <a:p>
            <a:pPr algn="just"/>
            <a:r>
              <a:rPr lang="en-US" sz="2000" dirty="0"/>
              <a:t>Geographically referenced data bases</a:t>
            </a:r>
          </a:p>
          <a:p>
            <a:pPr algn="just"/>
            <a:r>
              <a:rPr lang="en-US" sz="2000" dirty="0"/>
              <a:t>Graphical tools for results display and analysis</a:t>
            </a:r>
          </a:p>
          <a:p>
            <a:pPr marL="0" indent="0" algn="just">
              <a:buNone/>
            </a:pPr>
            <a:r>
              <a:rPr lang="en-US" sz="2000" b="1" dirty="0"/>
              <a:t>Characteristics:</a:t>
            </a:r>
          </a:p>
          <a:p>
            <a:pPr marL="0" indent="0" algn="just">
              <a:buNone/>
            </a:pPr>
            <a:r>
              <a:rPr lang="en-US" sz="2000" dirty="0"/>
              <a:t>User-friendly, flexibility, learning, interaction, fast response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GB" sz="2000" dirty="0"/>
              <a:t> 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00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1D63C1-0F2A-49E9-86D2-5AD45506A239}"/>
              </a:ext>
            </a:extLst>
          </p:cNvPr>
          <p:cNvSpPr txBox="1"/>
          <p:nvPr/>
        </p:nvSpPr>
        <p:spPr>
          <a:xfrm>
            <a:off x="328981" y="404446"/>
            <a:ext cx="798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WHAT CAN I USE IT FOR?</a:t>
            </a:r>
          </a:p>
        </p:txBody>
      </p:sp>
      <p:sp>
        <p:nvSpPr>
          <p:cNvPr id="9" name="Rectangle 118">
            <a:extLst>
              <a:ext uri="{FF2B5EF4-FFF2-40B4-BE49-F238E27FC236}">
                <a16:creationId xmlns:a16="http://schemas.microsoft.com/office/drawing/2014/main" id="{F611A9E4-D31C-4AD9-891A-7A974700A5F8}"/>
              </a:ext>
            </a:extLst>
          </p:cNvPr>
          <p:cNvSpPr txBox="1">
            <a:spLocks noChangeArrowheads="1"/>
          </p:cNvSpPr>
          <p:nvPr/>
        </p:nvSpPr>
        <p:spPr>
          <a:xfrm>
            <a:off x="-120292" y="923913"/>
            <a:ext cx="6706504" cy="3473981"/>
          </a:xfrm>
          <a:prstGeom prst="rect">
            <a:avLst/>
          </a:prstGeom>
          <a:noFill/>
        </p:spPr>
        <p:txBody>
          <a:bodyPr vert="horz" lIns="417643" tIns="208822" rIns="417643" bIns="208822" numCol="1" spcCol="54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Multicriteria forest management:</a:t>
            </a:r>
          </a:p>
          <a:p>
            <a:r>
              <a:rPr lang="en-GB" sz="2000" dirty="0"/>
              <a:t>Biomass (production)</a:t>
            </a:r>
          </a:p>
          <a:p>
            <a:r>
              <a:rPr lang="en-GB" sz="2000" dirty="0"/>
              <a:t>Water</a:t>
            </a:r>
          </a:p>
          <a:p>
            <a:r>
              <a:rPr lang="en-GB" sz="2000" dirty="0"/>
              <a:t>Fire risk</a:t>
            </a:r>
          </a:p>
          <a:p>
            <a:r>
              <a:rPr lang="en-GB" sz="2000" dirty="0"/>
              <a:t>Climate resilience</a:t>
            </a:r>
          </a:p>
          <a:p>
            <a:r>
              <a:rPr lang="en-GB" sz="2000" dirty="0"/>
              <a:t>Others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  <p:pic>
        <p:nvPicPr>
          <p:cNvPr id="161" name="Imagen 160">
            <a:extLst>
              <a:ext uri="{FF2B5EF4-FFF2-40B4-BE49-F238E27FC236}">
                <a16:creationId xmlns:a16="http://schemas.microsoft.com/office/drawing/2014/main" id="{0A79FA8C-262B-4E58-80B2-BC7967C449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95" y="2958930"/>
            <a:ext cx="5694700" cy="349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54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1D63C1-0F2A-49E9-86D2-5AD45506A239}"/>
              </a:ext>
            </a:extLst>
          </p:cNvPr>
          <p:cNvSpPr txBox="1"/>
          <p:nvPr/>
        </p:nvSpPr>
        <p:spPr>
          <a:xfrm>
            <a:off x="328981" y="404446"/>
            <a:ext cx="798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WHAT CAN I USE IT FOR?</a:t>
            </a:r>
          </a:p>
        </p:txBody>
      </p:sp>
      <p:sp>
        <p:nvSpPr>
          <p:cNvPr id="9" name="Rectangle 118">
            <a:extLst>
              <a:ext uri="{FF2B5EF4-FFF2-40B4-BE49-F238E27FC236}">
                <a16:creationId xmlns:a16="http://schemas.microsoft.com/office/drawing/2014/main" id="{F611A9E4-D31C-4AD9-891A-7A974700A5F8}"/>
              </a:ext>
            </a:extLst>
          </p:cNvPr>
          <p:cNvSpPr txBox="1">
            <a:spLocks noChangeArrowheads="1"/>
          </p:cNvSpPr>
          <p:nvPr/>
        </p:nvSpPr>
        <p:spPr>
          <a:xfrm>
            <a:off x="-120292" y="923913"/>
            <a:ext cx="6706504" cy="3473981"/>
          </a:xfrm>
          <a:prstGeom prst="rect">
            <a:avLst/>
          </a:prstGeom>
          <a:noFill/>
        </p:spPr>
        <p:txBody>
          <a:bodyPr vert="horz" lIns="417643" tIns="208822" rIns="417643" bIns="208822" numCol="1" spcCol="54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Multi-decision and multi-criteria forest management: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6B622773-6BDE-4571-9663-D41375BF73FC}"/>
              </a:ext>
            </a:extLst>
          </p:cNvPr>
          <p:cNvGrpSpPr/>
          <p:nvPr/>
        </p:nvGrpSpPr>
        <p:grpSpPr>
          <a:xfrm>
            <a:off x="260871" y="1554774"/>
            <a:ext cx="7885917" cy="5209641"/>
            <a:chOff x="2042779" y="628650"/>
            <a:chExt cx="7885917" cy="520964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ED101AD-64B0-4A4B-9867-91EA5CF87E13}"/>
                </a:ext>
              </a:extLst>
            </p:cNvPr>
            <p:cNvSpPr/>
            <p:nvPr/>
          </p:nvSpPr>
          <p:spPr>
            <a:xfrm>
              <a:off x="2103262" y="637641"/>
              <a:ext cx="7825434" cy="52006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83176597-186C-422F-A6A4-CF86FD9619E5}"/>
                </a:ext>
              </a:extLst>
            </p:cNvPr>
            <p:cNvCxnSpPr>
              <a:cxnSpLocks/>
            </p:cNvCxnSpPr>
            <p:nvPr/>
          </p:nvCxnSpPr>
          <p:spPr>
            <a:xfrm>
              <a:off x="5835802" y="628650"/>
              <a:ext cx="0" cy="520065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77726FA-015E-4BCF-BAE1-66FA2309CD8F}"/>
                </a:ext>
              </a:extLst>
            </p:cNvPr>
            <p:cNvCxnSpPr>
              <a:cxnSpLocks/>
            </p:cNvCxnSpPr>
            <p:nvPr/>
          </p:nvCxnSpPr>
          <p:spPr>
            <a:xfrm>
              <a:off x="3913527" y="628650"/>
              <a:ext cx="0" cy="520065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71281735-F21C-4F49-A998-E18F5FA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7927713" y="628650"/>
              <a:ext cx="0" cy="520065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E3B32DEC-A2A2-4D91-B95E-936DB637136F}"/>
                </a:ext>
              </a:extLst>
            </p:cNvPr>
            <p:cNvSpPr txBox="1"/>
            <p:nvPr/>
          </p:nvSpPr>
          <p:spPr>
            <a:xfrm>
              <a:off x="2128455" y="745488"/>
              <a:ext cx="1763540" cy="4001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How much?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EC87F5CD-32FA-480B-84CE-59FBA5FDAE4B}"/>
                </a:ext>
              </a:extLst>
            </p:cNvPr>
            <p:cNvSpPr txBox="1"/>
            <p:nvPr/>
          </p:nvSpPr>
          <p:spPr>
            <a:xfrm>
              <a:off x="4277059" y="745724"/>
              <a:ext cx="1203728" cy="4001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Where?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00D14D02-4F89-46B1-9357-E1EF79403630}"/>
                </a:ext>
              </a:extLst>
            </p:cNvPr>
            <p:cNvSpPr txBox="1"/>
            <p:nvPr/>
          </p:nvSpPr>
          <p:spPr>
            <a:xfrm>
              <a:off x="6264655" y="745724"/>
              <a:ext cx="1299050" cy="4001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When?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F8CA1CFF-CC1A-40BA-B361-06A3720C8A92}"/>
                </a:ext>
              </a:extLst>
            </p:cNvPr>
            <p:cNvSpPr txBox="1"/>
            <p:nvPr/>
          </p:nvSpPr>
          <p:spPr>
            <a:xfrm>
              <a:off x="8237893" y="745724"/>
              <a:ext cx="1195910" cy="4001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How?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9A26C1EC-16A1-4D26-AAAA-7E92F2D83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3778" l="9778" r="89778">
                          <a14:foregroundMark x1="54667" y1="6222" x2="54667" y2="6222"/>
                          <a14:foregroundMark x1="50222" y1="889" x2="50222" y2="889"/>
                          <a14:foregroundMark x1="50222" y1="93778" x2="50222" y2="93778"/>
                          <a14:foregroundMark x1="54222" y1="14222" x2="54222" y2="14222"/>
                          <a14:foregroundMark x1="50222" y1="10222" x2="49778" y2="69333"/>
                          <a14:foregroundMark x1="31556" y1="70222" x2="54667" y2="68000"/>
                          <a14:foregroundMark x1="54667" y1="68000" x2="72444" y2="7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779" y="2627688"/>
              <a:ext cx="478504" cy="478504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BD1944A-5114-43B1-AC11-CAC39F745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3778" l="9778" r="89778">
                          <a14:foregroundMark x1="54667" y1="6222" x2="54667" y2="6222"/>
                          <a14:foregroundMark x1="50222" y1="889" x2="50222" y2="889"/>
                          <a14:foregroundMark x1="50222" y1="93778" x2="50222" y2="93778"/>
                          <a14:foregroundMark x1="54222" y1="14222" x2="54222" y2="14222"/>
                          <a14:foregroundMark x1="50222" y1="10222" x2="49778" y2="69333"/>
                          <a14:foregroundMark x1="31556" y1="70222" x2="54667" y2="68000"/>
                          <a14:foregroundMark x1="54667" y1="68000" x2="72444" y2="7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262" y="1343641"/>
              <a:ext cx="478504" cy="478504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4C7E69C0-39EB-4921-BF91-07D39B0A8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3778" l="9778" r="89778">
                          <a14:foregroundMark x1="54667" y1="6222" x2="54667" y2="6222"/>
                          <a14:foregroundMark x1="50222" y1="889" x2="50222" y2="889"/>
                          <a14:foregroundMark x1="50222" y1="93778" x2="50222" y2="93778"/>
                          <a14:foregroundMark x1="54222" y1="14222" x2="54222" y2="14222"/>
                          <a14:foregroundMark x1="50222" y1="10222" x2="49778" y2="69333"/>
                          <a14:foregroundMark x1="31556" y1="70222" x2="54667" y2="68000"/>
                          <a14:foregroundMark x1="54667" y1="68000" x2="72444" y2="7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1852" y="3722190"/>
              <a:ext cx="478504" cy="478504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07E882D0-AA1E-4523-874B-E548C7E01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3778" l="9778" r="89778">
                          <a14:foregroundMark x1="54667" y1="6222" x2="54667" y2="6222"/>
                          <a14:foregroundMark x1="50222" y1="889" x2="50222" y2="889"/>
                          <a14:foregroundMark x1="50222" y1="93778" x2="50222" y2="93778"/>
                          <a14:foregroundMark x1="54222" y1="14222" x2="54222" y2="14222"/>
                          <a14:foregroundMark x1="50222" y1="10222" x2="49778" y2="69333"/>
                          <a14:foregroundMark x1="31556" y1="70222" x2="54667" y2="68000"/>
                          <a14:foregroundMark x1="54667" y1="68000" x2="72444" y2="7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6989" y="4855111"/>
              <a:ext cx="478504" cy="478504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EF0C6F8D-8906-4743-BC8D-BD70B9422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3778" l="9778" r="89778">
                          <a14:foregroundMark x1="54667" y1="6222" x2="54667" y2="6222"/>
                          <a14:foregroundMark x1="50222" y1="889" x2="50222" y2="889"/>
                          <a14:foregroundMark x1="50222" y1="93778" x2="50222" y2="93778"/>
                          <a14:foregroundMark x1="54222" y1="14222" x2="54222" y2="14222"/>
                          <a14:foregroundMark x1="50222" y1="10222" x2="49778" y2="69333"/>
                          <a14:foregroundMark x1="31556" y1="70222" x2="54667" y2="68000"/>
                          <a14:foregroundMark x1="54667" y1="68000" x2="72444" y2="7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052" y="1639537"/>
              <a:ext cx="478504" cy="478504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9BC338A4-0D4D-471D-A986-5F471A467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3778" l="9778" r="89778">
                          <a14:foregroundMark x1="54667" y1="6222" x2="54667" y2="6222"/>
                          <a14:foregroundMark x1="50222" y1="889" x2="50222" y2="889"/>
                          <a14:foregroundMark x1="50222" y1="93778" x2="50222" y2="93778"/>
                          <a14:foregroundMark x1="54222" y1="14222" x2="54222" y2="14222"/>
                          <a14:foregroundMark x1="50222" y1="10222" x2="49778" y2="69333"/>
                          <a14:foregroundMark x1="31556" y1="70222" x2="54667" y2="68000"/>
                          <a14:foregroundMark x1="54667" y1="68000" x2="72444" y2="7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461" y="1441730"/>
              <a:ext cx="478504" cy="478504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482DD6F9-11FD-461F-AC01-311868CD3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3778" l="9778" r="89778">
                          <a14:foregroundMark x1="54667" y1="6222" x2="54667" y2="6222"/>
                          <a14:foregroundMark x1="50222" y1="889" x2="50222" y2="889"/>
                          <a14:foregroundMark x1="50222" y1="93778" x2="50222" y2="93778"/>
                          <a14:foregroundMark x1="54222" y1="14222" x2="54222" y2="14222"/>
                          <a14:foregroundMark x1="50222" y1="10222" x2="49778" y2="69333"/>
                          <a14:foregroundMark x1="31556" y1="70222" x2="54667" y2="68000"/>
                          <a14:foregroundMark x1="54667" y1="68000" x2="72444" y2="7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738" y="1615170"/>
              <a:ext cx="478504" cy="478504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07EC400A-5B29-4450-877C-F6C652DB7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3778" l="9778" r="89778">
                          <a14:foregroundMark x1="54667" y1="6222" x2="54667" y2="6222"/>
                          <a14:foregroundMark x1="50222" y1="889" x2="50222" y2="889"/>
                          <a14:foregroundMark x1="50222" y1="93778" x2="50222" y2="93778"/>
                          <a14:foregroundMark x1="54222" y1="14222" x2="54222" y2="14222"/>
                          <a14:foregroundMark x1="50222" y1="10222" x2="49778" y2="69333"/>
                          <a14:foregroundMark x1="31556" y1="70222" x2="54667" y2="68000"/>
                          <a14:foregroundMark x1="54667" y1="68000" x2="72444" y2="7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2490" y="1273775"/>
              <a:ext cx="478504" cy="478504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3F599A00-2FDE-48DA-AC85-8AAA00525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3778" l="9778" r="89778">
                          <a14:foregroundMark x1="54667" y1="6222" x2="54667" y2="6222"/>
                          <a14:foregroundMark x1="50222" y1="889" x2="50222" y2="889"/>
                          <a14:foregroundMark x1="50222" y1="93778" x2="50222" y2="93778"/>
                          <a14:foregroundMark x1="54222" y1="14222" x2="54222" y2="14222"/>
                          <a14:foregroundMark x1="50222" y1="10222" x2="49778" y2="69333"/>
                          <a14:foregroundMark x1="31556" y1="70222" x2="54667" y2="68000"/>
                          <a14:foregroundMark x1="54667" y1="68000" x2="72444" y2="7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628" y="1506086"/>
              <a:ext cx="478504" cy="478504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A56EDBB1-33FD-451B-B99F-297FEFA41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3778" l="9778" r="89778">
                          <a14:foregroundMark x1="54667" y1="6222" x2="54667" y2="6222"/>
                          <a14:foregroundMark x1="50222" y1="889" x2="50222" y2="889"/>
                          <a14:foregroundMark x1="50222" y1="93778" x2="50222" y2="93778"/>
                          <a14:foregroundMark x1="54222" y1="14222" x2="54222" y2="14222"/>
                          <a14:foregroundMark x1="50222" y1="10222" x2="49778" y2="69333"/>
                          <a14:foregroundMark x1="31556" y1="70222" x2="54667" y2="68000"/>
                          <a14:foregroundMark x1="54667" y1="68000" x2="72444" y2="7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503" y="1378145"/>
              <a:ext cx="478504" cy="478504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E56CCE72-4E23-4D2D-B559-C27CDA815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3778" l="9778" r="89778">
                          <a14:foregroundMark x1="54667" y1="6222" x2="54667" y2="6222"/>
                          <a14:foregroundMark x1="50222" y1="889" x2="50222" y2="889"/>
                          <a14:foregroundMark x1="50222" y1="93778" x2="50222" y2="93778"/>
                          <a14:foregroundMark x1="54222" y1="14222" x2="54222" y2="14222"/>
                          <a14:foregroundMark x1="50222" y1="10222" x2="49778" y2="69333"/>
                          <a14:foregroundMark x1="31556" y1="70222" x2="54667" y2="68000"/>
                          <a14:foregroundMark x1="54667" y1="68000" x2="72444" y2="7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0323" y="1745338"/>
              <a:ext cx="478504" cy="478504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793117D8-D083-43D6-B8E5-17A4B243B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3778" l="9778" r="89778">
                          <a14:foregroundMark x1="54667" y1="6222" x2="54667" y2="6222"/>
                          <a14:foregroundMark x1="50222" y1="889" x2="50222" y2="889"/>
                          <a14:foregroundMark x1="50222" y1="93778" x2="50222" y2="93778"/>
                          <a14:foregroundMark x1="54222" y1="14222" x2="54222" y2="14222"/>
                          <a14:foregroundMark x1="50222" y1="10222" x2="49778" y2="69333"/>
                          <a14:foregroundMark x1="31556" y1="70222" x2="54667" y2="68000"/>
                          <a14:foregroundMark x1="54667" y1="68000" x2="72444" y2="7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3439" y="1560628"/>
              <a:ext cx="478504" cy="478504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ACF2A3BF-BAE6-480C-97E7-F3C616C3F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3778" l="9778" r="89778">
                          <a14:foregroundMark x1="54667" y1="6222" x2="54667" y2="6222"/>
                          <a14:foregroundMark x1="50222" y1="889" x2="50222" y2="889"/>
                          <a14:foregroundMark x1="50222" y1="93778" x2="50222" y2="93778"/>
                          <a14:foregroundMark x1="54222" y1="14222" x2="54222" y2="14222"/>
                          <a14:foregroundMark x1="50222" y1="10222" x2="49778" y2="69333"/>
                          <a14:foregroundMark x1="31556" y1="70222" x2="54667" y2="68000"/>
                          <a14:foregroundMark x1="54667" y1="68000" x2="72444" y2="7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9527" y="2482651"/>
              <a:ext cx="478504" cy="478504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BBC2DB78-7395-4BE0-81C9-09A49CFA2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3778" l="9778" r="89778">
                          <a14:foregroundMark x1="54667" y1="6222" x2="54667" y2="6222"/>
                          <a14:foregroundMark x1="50222" y1="889" x2="50222" y2="889"/>
                          <a14:foregroundMark x1="50222" y1="93778" x2="50222" y2="93778"/>
                          <a14:foregroundMark x1="54222" y1="14222" x2="54222" y2="14222"/>
                          <a14:foregroundMark x1="50222" y1="10222" x2="49778" y2="69333"/>
                          <a14:foregroundMark x1="31556" y1="70222" x2="54667" y2="68000"/>
                          <a14:foregroundMark x1="54667" y1="68000" x2="72444" y2="7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6845" y="2930840"/>
              <a:ext cx="478504" cy="478504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9BCBBAD1-04A7-46A9-9AD9-49C2011A3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3778" l="9778" r="89778">
                          <a14:foregroundMark x1="54667" y1="6222" x2="54667" y2="6222"/>
                          <a14:foregroundMark x1="50222" y1="889" x2="50222" y2="889"/>
                          <a14:foregroundMark x1="50222" y1="93778" x2="50222" y2="93778"/>
                          <a14:foregroundMark x1="54222" y1="14222" x2="54222" y2="14222"/>
                          <a14:foregroundMark x1="50222" y1="10222" x2="49778" y2="69333"/>
                          <a14:foregroundMark x1="31556" y1="70222" x2="54667" y2="68000"/>
                          <a14:foregroundMark x1="54667" y1="68000" x2="72444" y2="7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4438" y="2544124"/>
              <a:ext cx="478504" cy="478504"/>
            </a:xfrm>
            <a:prstGeom prst="rect">
              <a:avLst/>
            </a:prstGeom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F2583FCA-F998-4D62-BAFB-9219A0214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3778" l="9778" r="89778">
                          <a14:foregroundMark x1="54667" y1="6222" x2="54667" y2="6222"/>
                          <a14:foregroundMark x1="50222" y1="889" x2="50222" y2="889"/>
                          <a14:foregroundMark x1="50222" y1="93778" x2="50222" y2="93778"/>
                          <a14:foregroundMark x1="54222" y1="14222" x2="54222" y2="14222"/>
                          <a14:foregroundMark x1="50222" y1="10222" x2="49778" y2="69333"/>
                          <a14:foregroundMark x1="31556" y1="70222" x2="54667" y2="68000"/>
                          <a14:foregroundMark x1="54667" y1="68000" x2="72444" y2="7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800" y="2887345"/>
              <a:ext cx="478504" cy="478504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077F9587-81EF-46A5-8D40-B7E5D3877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3778" l="9778" r="89778">
                          <a14:foregroundMark x1="54667" y1="6222" x2="54667" y2="6222"/>
                          <a14:foregroundMark x1="50222" y1="889" x2="50222" y2="889"/>
                          <a14:foregroundMark x1="50222" y1="93778" x2="50222" y2="93778"/>
                          <a14:foregroundMark x1="54222" y1="14222" x2="54222" y2="14222"/>
                          <a14:foregroundMark x1="50222" y1="10222" x2="49778" y2="69333"/>
                          <a14:foregroundMark x1="31556" y1="70222" x2="54667" y2="68000"/>
                          <a14:foregroundMark x1="54667" y1="68000" x2="72444" y2="7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212" y="5067535"/>
              <a:ext cx="478504" cy="478504"/>
            </a:xfrm>
            <a:prstGeom prst="rect">
              <a:avLst/>
            </a:prstGeom>
          </p:spPr>
        </p:pic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EFAB4D38-8149-4B89-AA2E-D23843E9A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3778" l="9778" r="89778">
                          <a14:foregroundMark x1="54667" y1="6222" x2="54667" y2="6222"/>
                          <a14:foregroundMark x1="50222" y1="889" x2="50222" y2="889"/>
                          <a14:foregroundMark x1="50222" y1="93778" x2="50222" y2="93778"/>
                          <a14:foregroundMark x1="54222" y1="14222" x2="54222" y2="14222"/>
                          <a14:foregroundMark x1="50222" y1="10222" x2="49778" y2="69333"/>
                          <a14:foregroundMark x1="31556" y1="70222" x2="54667" y2="68000"/>
                          <a14:foregroundMark x1="54667" y1="68000" x2="72444" y2="7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279" y="4817354"/>
              <a:ext cx="478504" cy="478504"/>
            </a:xfrm>
            <a:prstGeom prst="rect">
              <a:avLst/>
            </a:prstGeom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AB0E033A-66B3-46C0-95B3-F26D1A077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3778" l="9778" r="89778">
                          <a14:foregroundMark x1="54667" y1="6222" x2="54667" y2="6222"/>
                          <a14:foregroundMark x1="50222" y1="889" x2="50222" y2="889"/>
                          <a14:foregroundMark x1="50222" y1="93778" x2="50222" y2="93778"/>
                          <a14:foregroundMark x1="54222" y1="14222" x2="54222" y2="14222"/>
                          <a14:foregroundMark x1="50222" y1="10222" x2="49778" y2="69333"/>
                          <a14:foregroundMark x1="31556" y1="70222" x2="54667" y2="68000"/>
                          <a14:foregroundMark x1="54667" y1="68000" x2="72444" y2="7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628" y="2939831"/>
              <a:ext cx="478504" cy="478504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B6C3E1F1-A658-41AB-AFF0-AD233C6F2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3778" l="9778" r="89778">
                          <a14:foregroundMark x1="54667" y1="6222" x2="54667" y2="6222"/>
                          <a14:foregroundMark x1="50222" y1="889" x2="50222" y2="889"/>
                          <a14:foregroundMark x1="50222" y1="93778" x2="50222" y2="93778"/>
                          <a14:foregroundMark x1="54222" y1="14222" x2="54222" y2="14222"/>
                          <a14:foregroundMark x1="50222" y1="10222" x2="49778" y2="69333"/>
                          <a14:foregroundMark x1="31556" y1="70222" x2="54667" y2="68000"/>
                          <a14:foregroundMark x1="54667" y1="68000" x2="72444" y2="7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493" y="3722190"/>
              <a:ext cx="478504" cy="478504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677B07BC-AC0E-4AB4-8E10-B53A99345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3778" l="9778" r="89778">
                          <a14:foregroundMark x1="54667" y1="6222" x2="54667" y2="6222"/>
                          <a14:foregroundMark x1="50222" y1="889" x2="50222" y2="889"/>
                          <a14:foregroundMark x1="50222" y1="93778" x2="50222" y2="93778"/>
                          <a14:foregroundMark x1="54222" y1="14222" x2="54222" y2="14222"/>
                          <a14:foregroundMark x1="50222" y1="10222" x2="49778" y2="69333"/>
                          <a14:foregroundMark x1="31556" y1="70222" x2="54667" y2="68000"/>
                          <a14:foregroundMark x1="54667" y1="68000" x2="72444" y2="7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9258" y="4106048"/>
              <a:ext cx="478504" cy="478504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36B9E9E3-0932-4446-AB3B-E4E78F4A3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3778" l="9778" r="89778">
                          <a14:foregroundMark x1="54667" y1="6222" x2="54667" y2="6222"/>
                          <a14:foregroundMark x1="50222" y1="889" x2="50222" y2="889"/>
                          <a14:foregroundMark x1="50222" y1="93778" x2="50222" y2="93778"/>
                          <a14:foregroundMark x1="54222" y1="14222" x2="54222" y2="14222"/>
                          <a14:foregroundMark x1="50222" y1="10222" x2="49778" y2="69333"/>
                          <a14:foregroundMark x1="31556" y1="70222" x2="54667" y2="68000"/>
                          <a14:foregroundMark x1="54667" y1="68000" x2="72444" y2="7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304" y="4112601"/>
              <a:ext cx="478504" cy="478504"/>
            </a:xfrm>
            <a:prstGeom prst="rect">
              <a:avLst/>
            </a:prstGeom>
          </p:spPr>
        </p:pic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583164F8-1C2F-405D-89C6-1290000AA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3778" l="9778" r="89778">
                          <a14:foregroundMark x1="54667" y1="6222" x2="54667" y2="6222"/>
                          <a14:foregroundMark x1="50222" y1="889" x2="50222" y2="889"/>
                          <a14:foregroundMark x1="50222" y1="93778" x2="50222" y2="93778"/>
                          <a14:foregroundMark x1="54222" y1="14222" x2="54222" y2="14222"/>
                          <a14:foregroundMark x1="50222" y1="10222" x2="49778" y2="69333"/>
                          <a14:foregroundMark x1="31556" y1="70222" x2="54667" y2="68000"/>
                          <a14:foregroundMark x1="54667" y1="68000" x2="72444" y2="7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1539" y="3769380"/>
              <a:ext cx="478504" cy="478504"/>
            </a:xfrm>
            <a:prstGeom prst="rect">
              <a:avLst/>
            </a:prstGeom>
          </p:spPr>
        </p:pic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81E579F4-F7B8-41BA-BEEB-226F202E7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3778" l="9778" r="89778">
                          <a14:foregroundMark x1="54667" y1="6222" x2="54667" y2="6222"/>
                          <a14:foregroundMark x1="50222" y1="889" x2="50222" y2="889"/>
                          <a14:foregroundMark x1="50222" y1="93778" x2="50222" y2="93778"/>
                          <a14:foregroundMark x1="54222" y1="14222" x2="54222" y2="14222"/>
                          <a14:foregroundMark x1="50222" y1="10222" x2="49778" y2="69333"/>
                          <a14:foregroundMark x1="31556" y1="70222" x2="54667" y2="68000"/>
                          <a14:foregroundMark x1="54667" y1="68000" x2="72444" y2="7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282" y="2446212"/>
              <a:ext cx="478504" cy="478504"/>
            </a:xfrm>
            <a:prstGeom prst="rect">
              <a:avLst/>
            </a:prstGeom>
          </p:spPr>
        </p:pic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DF59BEAE-BAFC-4FBF-9510-8030CCFF6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3778" l="9778" r="89778">
                          <a14:foregroundMark x1="54667" y1="6222" x2="54667" y2="6222"/>
                          <a14:foregroundMark x1="50222" y1="889" x2="50222" y2="889"/>
                          <a14:foregroundMark x1="50222" y1="93778" x2="50222" y2="93778"/>
                          <a14:foregroundMark x1="54222" y1="14222" x2="54222" y2="14222"/>
                          <a14:foregroundMark x1="50222" y1="10222" x2="49778" y2="69333"/>
                          <a14:foregroundMark x1="31556" y1="70222" x2="54667" y2="68000"/>
                          <a14:foregroundMark x1="54667" y1="68000" x2="72444" y2="7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385" y="2423499"/>
              <a:ext cx="478504" cy="478504"/>
            </a:xfrm>
            <a:prstGeom prst="rect">
              <a:avLst/>
            </a:prstGeom>
          </p:spPr>
        </p:pic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C700F825-80F0-454D-A89B-E1D635AD4447}"/>
                </a:ext>
              </a:extLst>
            </p:cNvPr>
            <p:cNvSpPr txBox="1"/>
            <p:nvPr/>
          </p:nvSpPr>
          <p:spPr>
            <a:xfrm>
              <a:off x="2532737" y="2118041"/>
              <a:ext cx="1113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0% Thinning</a:t>
              </a:r>
            </a:p>
          </p:txBody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70B16BC5-4294-4936-9562-5DE8B1630C50}"/>
                </a:ext>
              </a:extLst>
            </p:cNvPr>
            <p:cNvSpPr txBox="1"/>
            <p:nvPr/>
          </p:nvSpPr>
          <p:spPr>
            <a:xfrm>
              <a:off x="2488236" y="3378386"/>
              <a:ext cx="12365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20% Thinning</a:t>
              </a: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F43BC063-5BBC-448C-98CA-EE24C123E2E2}"/>
                </a:ext>
              </a:extLst>
            </p:cNvPr>
            <p:cNvSpPr txBox="1"/>
            <p:nvPr/>
          </p:nvSpPr>
          <p:spPr>
            <a:xfrm>
              <a:off x="2481552" y="4517984"/>
              <a:ext cx="12098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40% Thinning</a:t>
              </a: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E4C9678F-D4F6-4973-9414-92AA26EA9412}"/>
                </a:ext>
              </a:extLst>
            </p:cNvPr>
            <p:cNvSpPr txBox="1"/>
            <p:nvPr/>
          </p:nvSpPr>
          <p:spPr>
            <a:xfrm>
              <a:off x="2540958" y="5530514"/>
              <a:ext cx="1169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60% Thinning</a:t>
              </a:r>
            </a:p>
          </p:txBody>
        </p:sp>
        <p:sp>
          <p:nvSpPr>
            <p:cNvPr id="49" name="Diagrama de flujo: conector 48">
              <a:extLst>
                <a:ext uri="{FF2B5EF4-FFF2-40B4-BE49-F238E27FC236}">
                  <a16:creationId xmlns:a16="http://schemas.microsoft.com/office/drawing/2014/main" id="{34E85D1C-ACA8-4B75-8A51-CEFAC989D750}"/>
                </a:ext>
              </a:extLst>
            </p:cNvPr>
            <p:cNvSpPr/>
            <p:nvPr/>
          </p:nvSpPr>
          <p:spPr>
            <a:xfrm>
              <a:off x="8063122" y="1332028"/>
              <a:ext cx="457200" cy="457200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Diagrama de flujo: conector 49">
              <a:extLst>
                <a:ext uri="{FF2B5EF4-FFF2-40B4-BE49-F238E27FC236}">
                  <a16:creationId xmlns:a16="http://schemas.microsoft.com/office/drawing/2014/main" id="{13E950F5-0845-44B6-8407-EA99EBF56731}"/>
                </a:ext>
              </a:extLst>
            </p:cNvPr>
            <p:cNvSpPr/>
            <p:nvPr/>
          </p:nvSpPr>
          <p:spPr>
            <a:xfrm>
              <a:off x="8734045" y="1279736"/>
              <a:ext cx="457200" cy="457200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Diagrama de flujo: conector 50">
              <a:extLst>
                <a:ext uri="{FF2B5EF4-FFF2-40B4-BE49-F238E27FC236}">
                  <a16:creationId xmlns:a16="http://schemas.microsoft.com/office/drawing/2014/main" id="{41A2542A-B3B5-42C2-8458-98A3CC52A822}"/>
                </a:ext>
              </a:extLst>
            </p:cNvPr>
            <p:cNvSpPr/>
            <p:nvPr/>
          </p:nvSpPr>
          <p:spPr>
            <a:xfrm>
              <a:off x="9222652" y="1799880"/>
              <a:ext cx="457200" cy="457200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Diagrama de flujo: conector 51">
              <a:extLst>
                <a:ext uri="{FF2B5EF4-FFF2-40B4-BE49-F238E27FC236}">
                  <a16:creationId xmlns:a16="http://schemas.microsoft.com/office/drawing/2014/main" id="{D6FC9328-8AF1-4E60-8053-E7391F99F132}"/>
                </a:ext>
              </a:extLst>
            </p:cNvPr>
            <p:cNvSpPr/>
            <p:nvPr/>
          </p:nvSpPr>
          <p:spPr>
            <a:xfrm>
              <a:off x="8115381" y="1947636"/>
              <a:ext cx="323452" cy="299274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Diagrama de flujo: conector 52">
              <a:extLst>
                <a:ext uri="{FF2B5EF4-FFF2-40B4-BE49-F238E27FC236}">
                  <a16:creationId xmlns:a16="http://schemas.microsoft.com/office/drawing/2014/main" id="{72DEB646-C11F-42BE-84A5-325AFBAF88A0}"/>
                </a:ext>
              </a:extLst>
            </p:cNvPr>
            <p:cNvSpPr/>
            <p:nvPr/>
          </p:nvSpPr>
          <p:spPr>
            <a:xfrm>
              <a:off x="9285646" y="1213753"/>
              <a:ext cx="323452" cy="299274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Diagrama de flujo: conector 53">
              <a:extLst>
                <a:ext uri="{FF2B5EF4-FFF2-40B4-BE49-F238E27FC236}">
                  <a16:creationId xmlns:a16="http://schemas.microsoft.com/office/drawing/2014/main" id="{C51EB433-22DA-4344-842E-4F65442613D6}"/>
                </a:ext>
              </a:extLst>
            </p:cNvPr>
            <p:cNvSpPr/>
            <p:nvPr/>
          </p:nvSpPr>
          <p:spPr>
            <a:xfrm>
              <a:off x="8549899" y="1641472"/>
              <a:ext cx="156255" cy="158408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Diagrama de flujo: conector 54">
              <a:extLst>
                <a:ext uri="{FF2B5EF4-FFF2-40B4-BE49-F238E27FC236}">
                  <a16:creationId xmlns:a16="http://schemas.microsoft.com/office/drawing/2014/main" id="{92838442-5756-4E5B-AFBD-158772BAEEB3}"/>
                </a:ext>
              </a:extLst>
            </p:cNvPr>
            <p:cNvSpPr/>
            <p:nvPr/>
          </p:nvSpPr>
          <p:spPr>
            <a:xfrm>
              <a:off x="9248713" y="1554013"/>
              <a:ext cx="156255" cy="158408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Diagrama de flujo: conector 55">
              <a:extLst>
                <a:ext uri="{FF2B5EF4-FFF2-40B4-BE49-F238E27FC236}">
                  <a16:creationId xmlns:a16="http://schemas.microsoft.com/office/drawing/2014/main" id="{9B4FD40D-C665-4CA9-AB42-C392C21DC927}"/>
                </a:ext>
              </a:extLst>
            </p:cNvPr>
            <p:cNvSpPr/>
            <p:nvPr/>
          </p:nvSpPr>
          <p:spPr>
            <a:xfrm>
              <a:off x="9048241" y="1752279"/>
              <a:ext cx="156255" cy="158408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Diagrama de flujo: conector 56">
              <a:extLst>
                <a:ext uri="{FF2B5EF4-FFF2-40B4-BE49-F238E27FC236}">
                  <a16:creationId xmlns:a16="http://schemas.microsoft.com/office/drawing/2014/main" id="{6A8325A7-F240-4DD9-9192-A4F646CAE075}"/>
                </a:ext>
              </a:extLst>
            </p:cNvPr>
            <p:cNvSpPr/>
            <p:nvPr/>
          </p:nvSpPr>
          <p:spPr>
            <a:xfrm>
              <a:off x="8767771" y="1852958"/>
              <a:ext cx="156255" cy="158408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Diagrama de flujo: conector 57">
              <a:extLst>
                <a:ext uri="{FF2B5EF4-FFF2-40B4-BE49-F238E27FC236}">
                  <a16:creationId xmlns:a16="http://schemas.microsoft.com/office/drawing/2014/main" id="{0C81DE4F-C37C-4F92-B8CD-F0CCE1248B03}"/>
                </a:ext>
              </a:extLst>
            </p:cNvPr>
            <p:cNvSpPr/>
            <p:nvPr/>
          </p:nvSpPr>
          <p:spPr>
            <a:xfrm>
              <a:off x="8375234" y="1805745"/>
              <a:ext cx="156255" cy="158408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Diagrama de flujo: conector 58">
              <a:extLst>
                <a:ext uri="{FF2B5EF4-FFF2-40B4-BE49-F238E27FC236}">
                  <a16:creationId xmlns:a16="http://schemas.microsoft.com/office/drawing/2014/main" id="{109886AF-A6AD-4E01-8929-1FB528113672}"/>
                </a:ext>
              </a:extLst>
            </p:cNvPr>
            <p:cNvSpPr/>
            <p:nvPr/>
          </p:nvSpPr>
          <p:spPr>
            <a:xfrm>
              <a:off x="8530589" y="1266155"/>
              <a:ext cx="156255" cy="158408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E2C1586E-D4BE-40B3-AF11-632DB6BC3F82}"/>
                </a:ext>
              </a:extLst>
            </p:cNvPr>
            <p:cNvSpPr txBox="1"/>
            <p:nvPr/>
          </p:nvSpPr>
          <p:spPr>
            <a:xfrm>
              <a:off x="8570138" y="5504460"/>
              <a:ext cx="1167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Thinning</a:t>
              </a:r>
            </a:p>
          </p:txBody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05CB1728-D1DE-463F-B480-D121C9446D46}"/>
                </a:ext>
              </a:extLst>
            </p:cNvPr>
            <p:cNvSpPr txBox="1"/>
            <p:nvPr/>
          </p:nvSpPr>
          <p:spPr>
            <a:xfrm>
              <a:off x="8326254" y="5502259"/>
              <a:ext cx="323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FCF70744-7B58-4AAC-AD00-5E8DAD3E5C22}"/>
                </a:ext>
              </a:extLst>
            </p:cNvPr>
            <p:cNvSpPr txBox="1"/>
            <p:nvPr/>
          </p:nvSpPr>
          <p:spPr>
            <a:xfrm>
              <a:off x="8309156" y="1766312"/>
              <a:ext cx="323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703B047F-D739-4363-AC6F-868973447211}"/>
                </a:ext>
              </a:extLst>
            </p:cNvPr>
            <p:cNvSpPr txBox="1"/>
            <p:nvPr/>
          </p:nvSpPr>
          <p:spPr>
            <a:xfrm>
              <a:off x="8696048" y="1793747"/>
              <a:ext cx="323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965F2DE3-83C9-4FCB-9816-60DC05041BED}"/>
                </a:ext>
              </a:extLst>
            </p:cNvPr>
            <p:cNvSpPr txBox="1"/>
            <p:nvPr/>
          </p:nvSpPr>
          <p:spPr>
            <a:xfrm>
              <a:off x="8975741" y="1691497"/>
              <a:ext cx="323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FF92653C-C1CD-4554-BEF5-FB6B8E128408}"/>
                </a:ext>
              </a:extLst>
            </p:cNvPr>
            <p:cNvSpPr txBox="1"/>
            <p:nvPr/>
          </p:nvSpPr>
          <p:spPr>
            <a:xfrm>
              <a:off x="9204496" y="1481855"/>
              <a:ext cx="323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id="{367537FC-D406-4268-913A-2827BB263CD5}"/>
                </a:ext>
              </a:extLst>
            </p:cNvPr>
            <p:cNvSpPr txBox="1"/>
            <p:nvPr/>
          </p:nvSpPr>
          <p:spPr>
            <a:xfrm>
              <a:off x="8453361" y="1186574"/>
              <a:ext cx="323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67" name="CuadroTexto 66">
              <a:extLst>
                <a:ext uri="{FF2B5EF4-FFF2-40B4-BE49-F238E27FC236}">
                  <a16:creationId xmlns:a16="http://schemas.microsoft.com/office/drawing/2014/main" id="{D2334304-C05C-477D-85F0-66990833F34E}"/>
                </a:ext>
              </a:extLst>
            </p:cNvPr>
            <p:cNvSpPr txBox="1"/>
            <p:nvPr/>
          </p:nvSpPr>
          <p:spPr>
            <a:xfrm>
              <a:off x="8499525" y="1583047"/>
              <a:ext cx="323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68" name="CuadroTexto 67">
              <a:extLst>
                <a:ext uri="{FF2B5EF4-FFF2-40B4-BE49-F238E27FC236}">
                  <a16:creationId xmlns:a16="http://schemas.microsoft.com/office/drawing/2014/main" id="{9DE4DCAF-D785-4A85-9DE2-5F00FD63C2F3}"/>
                </a:ext>
              </a:extLst>
            </p:cNvPr>
            <p:cNvSpPr txBox="1"/>
            <p:nvPr/>
          </p:nvSpPr>
          <p:spPr>
            <a:xfrm>
              <a:off x="8619125" y="2208916"/>
              <a:ext cx="8160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High</a:t>
              </a:r>
            </a:p>
          </p:txBody>
        </p:sp>
        <p:sp>
          <p:nvSpPr>
            <p:cNvPr id="69" name="Diagrama de flujo: conector 68">
              <a:extLst>
                <a:ext uri="{FF2B5EF4-FFF2-40B4-BE49-F238E27FC236}">
                  <a16:creationId xmlns:a16="http://schemas.microsoft.com/office/drawing/2014/main" id="{53B7585B-CE23-4D83-A197-CD18C611F7FD}"/>
                </a:ext>
              </a:extLst>
            </p:cNvPr>
            <p:cNvSpPr/>
            <p:nvPr/>
          </p:nvSpPr>
          <p:spPr>
            <a:xfrm>
              <a:off x="8042325" y="2633343"/>
              <a:ext cx="457200" cy="457200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Diagrama de flujo: conector 69">
              <a:extLst>
                <a:ext uri="{FF2B5EF4-FFF2-40B4-BE49-F238E27FC236}">
                  <a16:creationId xmlns:a16="http://schemas.microsoft.com/office/drawing/2014/main" id="{F882DCCE-002A-4F23-8096-F1A38E488B36}"/>
                </a:ext>
              </a:extLst>
            </p:cNvPr>
            <p:cNvSpPr/>
            <p:nvPr/>
          </p:nvSpPr>
          <p:spPr>
            <a:xfrm>
              <a:off x="8713248" y="2581051"/>
              <a:ext cx="457200" cy="457200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Diagrama de flujo: conector 70">
              <a:extLst>
                <a:ext uri="{FF2B5EF4-FFF2-40B4-BE49-F238E27FC236}">
                  <a16:creationId xmlns:a16="http://schemas.microsoft.com/office/drawing/2014/main" id="{95DB5DC4-A9C7-41B1-AB15-7E2C7914B13D}"/>
                </a:ext>
              </a:extLst>
            </p:cNvPr>
            <p:cNvSpPr/>
            <p:nvPr/>
          </p:nvSpPr>
          <p:spPr>
            <a:xfrm>
              <a:off x="9201855" y="3101195"/>
              <a:ext cx="457200" cy="457200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Diagrama de flujo: conector 71">
              <a:extLst>
                <a:ext uri="{FF2B5EF4-FFF2-40B4-BE49-F238E27FC236}">
                  <a16:creationId xmlns:a16="http://schemas.microsoft.com/office/drawing/2014/main" id="{35E23E94-20BB-40B5-93F1-00E4086EC778}"/>
                </a:ext>
              </a:extLst>
            </p:cNvPr>
            <p:cNvSpPr/>
            <p:nvPr/>
          </p:nvSpPr>
          <p:spPr>
            <a:xfrm>
              <a:off x="8094584" y="3248951"/>
              <a:ext cx="323452" cy="299274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Diagrama de flujo: conector 72">
              <a:extLst>
                <a:ext uri="{FF2B5EF4-FFF2-40B4-BE49-F238E27FC236}">
                  <a16:creationId xmlns:a16="http://schemas.microsoft.com/office/drawing/2014/main" id="{EC21DA15-17A2-4D2B-9B0D-943B7F570BFF}"/>
                </a:ext>
              </a:extLst>
            </p:cNvPr>
            <p:cNvSpPr/>
            <p:nvPr/>
          </p:nvSpPr>
          <p:spPr>
            <a:xfrm>
              <a:off x="9264849" y="2515068"/>
              <a:ext cx="323452" cy="299274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Diagrama de flujo: conector 73">
              <a:extLst>
                <a:ext uri="{FF2B5EF4-FFF2-40B4-BE49-F238E27FC236}">
                  <a16:creationId xmlns:a16="http://schemas.microsoft.com/office/drawing/2014/main" id="{7842BD8B-551C-4693-B7CC-EDD731C47CB9}"/>
                </a:ext>
              </a:extLst>
            </p:cNvPr>
            <p:cNvSpPr/>
            <p:nvPr/>
          </p:nvSpPr>
          <p:spPr>
            <a:xfrm>
              <a:off x="8529102" y="2942787"/>
              <a:ext cx="156255" cy="158408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Diagrama de flujo: conector 74">
              <a:extLst>
                <a:ext uri="{FF2B5EF4-FFF2-40B4-BE49-F238E27FC236}">
                  <a16:creationId xmlns:a16="http://schemas.microsoft.com/office/drawing/2014/main" id="{AC0BB0B3-B071-477E-A3DD-05B12DBC578B}"/>
                </a:ext>
              </a:extLst>
            </p:cNvPr>
            <p:cNvSpPr/>
            <p:nvPr/>
          </p:nvSpPr>
          <p:spPr>
            <a:xfrm>
              <a:off x="9227916" y="2855328"/>
              <a:ext cx="156255" cy="158408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Diagrama de flujo: conector 75">
              <a:extLst>
                <a:ext uri="{FF2B5EF4-FFF2-40B4-BE49-F238E27FC236}">
                  <a16:creationId xmlns:a16="http://schemas.microsoft.com/office/drawing/2014/main" id="{644A06C4-A9CB-42B8-BA23-A1D9799B0508}"/>
                </a:ext>
              </a:extLst>
            </p:cNvPr>
            <p:cNvSpPr/>
            <p:nvPr/>
          </p:nvSpPr>
          <p:spPr>
            <a:xfrm>
              <a:off x="9027444" y="3053594"/>
              <a:ext cx="156255" cy="158408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Diagrama de flujo: conector 76">
              <a:extLst>
                <a:ext uri="{FF2B5EF4-FFF2-40B4-BE49-F238E27FC236}">
                  <a16:creationId xmlns:a16="http://schemas.microsoft.com/office/drawing/2014/main" id="{53DE15FE-C9B5-4012-9F0C-EA8E90DA3AA6}"/>
                </a:ext>
              </a:extLst>
            </p:cNvPr>
            <p:cNvSpPr/>
            <p:nvPr/>
          </p:nvSpPr>
          <p:spPr>
            <a:xfrm>
              <a:off x="8746974" y="3154273"/>
              <a:ext cx="156255" cy="158408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Diagrama de flujo: conector 77">
              <a:extLst>
                <a:ext uri="{FF2B5EF4-FFF2-40B4-BE49-F238E27FC236}">
                  <a16:creationId xmlns:a16="http://schemas.microsoft.com/office/drawing/2014/main" id="{78010656-64EC-473E-B6D3-7C5504C214A5}"/>
                </a:ext>
              </a:extLst>
            </p:cNvPr>
            <p:cNvSpPr/>
            <p:nvPr/>
          </p:nvSpPr>
          <p:spPr>
            <a:xfrm>
              <a:off x="8354437" y="3107060"/>
              <a:ext cx="156255" cy="158408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Diagrama de flujo: conector 78">
              <a:extLst>
                <a:ext uri="{FF2B5EF4-FFF2-40B4-BE49-F238E27FC236}">
                  <a16:creationId xmlns:a16="http://schemas.microsoft.com/office/drawing/2014/main" id="{BA8D5919-344C-4AFB-90C0-2F3FCFF461F3}"/>
                </a:ext>
              </a:extLst>
            </p:cNvPr>
            <p:cNvSpPr/>
            <p:nvPr/>
          </p:nvSpPr>
          <p:spPr>
            <a:xfrm>
              <a:off x="8509792" y="2567470"/>
              <a:ext cx="156255" cy="158408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CuadroTexto 79">
              <a:extLst>
                <a:ext uri="{FF2B5EF4-FFF2-40B4-BE49-F238E27FC236}">
                  <a16:creationId xmlns:a16="http://schemas.microsoft.com/office/drawing/2014/main" id="{0421E53A-063B-4BB3-B0C2-4AF5133B2E1E}"/>
                </a:ext>
              </a:extLst>
            </p:cNvPr>
            <p:cNvSpPr txBox="1"/>
            <p:nvPr/>
          </p:nvSpPr>
          <p:spPr>
            <a:xfrm>
              <a:off x="8085201" y="3260948"/>
              <a:ext cx="323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AE110957-29A9-4B8B-BEA1-72C9B5C14FD6}"/>
                </a:ext>
              </a:extLst>
            </p:cNvPr>
            <p:cNvSpPr txBox="1"/>
            <p:nvPr/>
          </p:nvSpPr>
          <p:spPr>
            <a:xfrm>
              <a:off x="9278390" y="2537892"/>
              <a:ext cx="323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2" name="Diagrama de flujo: conector 81">
              <a:extLst>
                <a:ext uri="{FF2B5EF4-FFF2-40B4-BE49-F238E27FC236}">
                  <a16:creationId xmlns:a16="http://schemas.microsoft.com/office/drawing/2014/main" id="{82CC4650-B895-4DB7-9974-FFA6A8438EBF}"/>
                </a:ext>
              </a:extLst>
            </p:cNvPr>
            <p:cNvSpPr/>
            <p:nvPr/>
          </p:nvSpPr>
          <p:spPr>
            <a:xfrm>
              <a:off x="8035362" y="4228379"/>
              <a:ext cx="457200" cy="457200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Diagrama de flujo: conector 82">
              <a:extLst>
                <a:ext uri="{FF2B5EF4-FFF2-40B4-BE49-F238E27FC236}">
                  <a16:creationId xmlns:a16="http://schemas.microsoft.com/office/drawing/2014/main" id="{F1563FBF-05CD-4B0C-9F1E-DA9CDD6A1BBA}"/>
                </a:ext>
              </a:extLst>
            </p:cNvPr>
            <p:cNvSpPr/>
            <p:nvPr/>
          </p:nvSpPr>
          <p:spPr>
            <a:xfrm>
              <a:off x="8706285" y="4176087"/>
              <a:ext cx="457200" cy="457200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Diagrama de flujo: conector 83">
              <a:extLst>
                <a:ext uri="{FF2B5EF4-FFF2-40B4-BE49-F238E27FC236}">
                  <a16:creationId xmlns:a16="http://schemas.microsoft.com/office/drawing/2014/main" id="{7151A3DB-EBF8-4805-B1E2-1F714B14B822}"/>
                </a:ext>
              </a:extLst>
            </p:cNvPr>
            <p:cNvSpPr/>
            <p:nvPr/>
          </p:nvSpPr>
          <p:spPr>
            <a:xfrm>
              <a:off x="9194892" y="4696231"/>
              <a:ext cx="457200" cy="457200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Diagrama de flujo: conector 84">
              <a:extLst>
                <a:ext uri="{FF2B5EF4-FFF2-40B4-BE49-F238E27FC236}">
                  <a16:creationId xmlns:a16="http://schemas.microsoft.com/office/drawing/2014/main" id="{1B3FFC3B-1024-4938-866A-E6E4A66DB316}"/>
                </a:ext>
              </a:extLst>
            </p:cNvPr>
            <p:cNvSpPr/>
            <p:nvPr/>
          </p:nvSpPr>
          <p:spPr>
            <a:xfrm>
              <a:off x="8087621" y="4843987"/>
              <a:ext cx="323452" cy="299274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Diagrama de flujo: conector 85">
              <a:extLst>
                <a:ext uri="{FF2B5EF4-FFF2-40B4-BE49-F238E27FC236}">
                  <a16:creationId xmlns:a16="http://schemas.microsoft.com/office/drawing/2014/main" id="{ABFCB768-5FC5-467F-80E6-6D7E50CC89E0}"/>
                </a:ext>
              </a:extLst>
            </p:cNvPr>
            <p:cNvSpPr/>
            <p:nvPr/>
          </p:nvSpPr>
          <p:spPr>
            <a:xfrm>
              <a:off x="9257886" y="4110104"/>
              <a:ext cx="323452" cy="299274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Diagrama de flujo: conector 86">
              <a:extLst>
                <a:ext uri="{FF2B5EF4-FFF2-40B4-BE49-F238E27FC236}">
                  <a16:creationId xmlns:a16="http://schemas.microsoft.com/office/drawing/2014/main" id="{863A4D8C-5683-4AFA-8879-ADC2C920A909}"/>
                </a:ext>
              </a:extLst>
            </p:cNvPr>
            <p:cNvSpPr/>
            <p:nvPr/>
          </p:nvSpPr>
          <p:spPr>
            <a:xfrm>
              <a:off x="8522139" y="4537823"/>
              <a:ext cx="156255" cy="158408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Diagrama de flujo: conector 87">
              <a:extLst>
                <a:ext uri="{FF2B5EF4-FFF2-40B4-BE49-F238E27FC236}">
                  <a16:creationId xmlns:a16="http://schemas.microsoft.com/office/drawing/2014/main" id="{2917F06D-6D09-4459-9B5E-2DC6F143FEBF}"/>
                </a:ext>
              </a:extLst>
            </p:cNvPr>
            <p:cNvSpPr/>
            <p:nvPr/>
          </p:nvSpPr>
          <p:spPr>
            <a:xfrm>
              <a:off x="9220953" y="4450364"/>
              <a:ext cx="156255" cy="158408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Diagrama de flujo: conector 88">
              <a:extLst>
                <a:ext uri="{FF2B5EF4-FFF2-40B4-BE49-F238E27FC236}">
                  <a16:creationId xmlns:a16="http://schemas.microsoft.com/office/drawing/2014/main" id="{C68B0D20-3581-4F04-AEFA-FC2C7C01F5A1}"/>
                </a:ext>
              </a:extLst>
            </p:cNvPr>
            <p:cNvSpPr/>
            <p:nvPr/>
          </p:nvSpPr>
          <p:spPr>
            <a:xfrm>
              <a:off x="9020481" y="4648630"/>
              <a:ext cx="156255" cy="158408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Diagrama de flujo: conector 89">
              <a:extLst>
                <a:ext uri="{FF2B5EF4-FFF2-40B4-BE49-F238E27FC236}">
                  <a16:creationId xmlns:a16="http://schemas.microsoft.com/office/drawing/2014/main" id="{63C27F8A-6D83-4CF3-8764-6AD37B167578}"/>
                </a:ext>
              </a:extLst>
            </p:cNvPr>
            <p:cNvSpPr/>
            <p:nvPr/>
          </p:nvSpPr>
          <p:spPr>
            <a:xfrm>
              <a:off x="8740011" y="4749309"/>
              <a:ext cx="156255" cy="158408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Diagrama de flujo: conector 90">
              <a:extLst>
                <a:ext uri="{FF2B5EF4-FFF2-40B4-BE49-F238E27FC236}">
                  <a16:creationId xmlns:a16="http://schemas.microsoft.com/office/drawing/2014/main" id="{92FC898B-2E22-4819-800B-10C8B64049AC}"/>
                </a:ext>
              </a:extLst>
            </p:cNvPr>
            <p:cNvSpPr/>
            <p:nvPr/>
          </p:nvSpPr>
          <p:spPr>
            <a:xfrm>
              <a:off x="8347474" y="4702096"/>
              <a:ext cx="156255" cy="158408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Diagrama de flujo: conector 91">
              <a:extLst>
                <a:ext uri="{FF2B5EF4-FFF2-40B4-BE49-F238E27FC236}">
                  <a16:creationId xmlns:a16="http://schemas.microsoft.com/office/drawing/2014/main" id="{727FD5B7-090A-41F5-B028-7D2315E32631}"/>
                </a:ext>
              </a:extLst>
            </p:cNvPr>
            <p:cNvSpPr/>
            <p:nvPr/>
          </p:nvSpPr>
          <p:spPr>
            <a:xfrm>
              <a:off x="8502829" y="4162506"/>
              <a:ext cx="156255" cy="158408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CuadroTexto 92">
              <a:extLst>
                <a:ext uri="{FF2B5EF4-FFF2-40B4-BE49-F238E27FC236}">
                  <a16:creationId xmlns:a16="http://schemas.microsoft.com/office/drawing/2014/main" id="{DEAD8EB0-3ADC-4A70-B8B4-595E256BEF6B}"/>
                </a:ext>
              </a:extLst>
            </p:cNvPr>
            <p:cNvSpPr txBox="1"/>
            <p:nvPr/>
          </p:nvSpPr>
          <p:spPr>
            <a:xfrm>
              <a:off x="8771104" y="4279280"/>
              <a:ext cx="323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4" name="CuadroTexto 93">
              <a:extLst>
                <a:ext uri="{FF2B5EF4-FFF2-40B4-BE49-F238E27FC236}">
                  <a16:creationId xmlns:a16="http://schemas.microsoft.com/office/drawing/2014/main" id="{56DA86AB-343A-4D2D-B64B-7BA54B96CEBF}"/>
                </a:ext>
              </a:extLst>
            </p:cNvPr>
            <p:cNvSpPr txBox="1"/>
            <p:nvPr/>
          </p:nvSpPr>
          <p:spPr>
            <a:xfrm>
              <a:off x="9296693" y="4807038"/>
              <a:ext cx="323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5" name="CuadroTexto 94">
              <a:extLst>
                <a:ext uri="{FF2B5EF4-FFF2-40B4-BE49-F238E27FC236}">
                  <a16:creationId xmlns:a16="http://schemas.microsoft.com/office/drawing/2014/main" id="{5ED0BAE5-F6BF-4B08-A30A-E9B9CAC9E77A}"/>
                </a:ext>
              </a:extLst>
            </p:cNvPr>
            <p:cNvSpPr txBox="1"/>
            <p:nvPr/>
          </p:nvSpPr>
          <p:spPr>
            <a:xfrm>
              <a:off x="8121047" y="4341962"/>
              <a:ext cx="323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6" name="CuadroTexto 95">
              <a:extLst>
                <a:ext uri="{FF2B5EF4-FFF2-40B4-BE49-F238E27FC236}">
                  <a16:creationId xmlns:a16="http://schemas.microsoft.com/office/drawing/2014/main" id="{BAC9DC97-D619-403E-AB55-0762F4E43957}"/>
                </a:ext>
              </a:extLst>
            </p:cNvPr>
            <p:cNvSpPr txBox="1"/>
            <p:nvPr/>
          </p:nvSpPr>
          <p:spPr>
            <a:xfrm>
              <a:off x="8558342" y="3562475"/>
              <a:ext cx="96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Moderate</a:t>
              </a:r>
            </a:p>
          </p:txBody>
        </p: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67C738DF-DD8B-444F-B709-DD91A4FD2815}"/>
                </a:ext>
              </a:extLst>
            </p:cNvPr>
            <p:cNvSpPr txBox="1"/>
            <p:nvPr/>
          </p:nvSpPr>
          <p:spPr>
            <a:xfrm>
              <a:off x="8600266" y="5138095"/>
              <a:ext cx="8160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High</a:t>
              </a:r>
            </a:p>
          </p:txBody>
        </p:sp>
        <p:sp>
          <p:nvSpPr>
            <p:cNvPr id="98" name="CuadroTexto 97">
              <a:extLst>
                <a:ext uri="{FF2B5EF4-FFF2-40B4-BE49-F238E27FC236}">
                  <a16:creationId xmlns:a16="http://schemas.microsoft.com/office/drawing/2014/main" id="{03C4334B-3C59-4699-8ACF-68480B8D46C5}"/>
                </a:ext>
              </a:extLst>
            </p:cNvPr>
            <p:cNvSpPr txBox="1"/>
            <p:nvPr/>
          </p:nvSpPr>
          <p:spPr>
            <a:xfrm>
              <a:off x="8791091" y="2713724"/>
              <a:ext cx="323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9" name="CuadroTexto 98">
              <a:extLst>
                <a:ext uri="{FF2B5EF4-FFF2-40B4-BE49-F238E27FC236}">
                  <a16:creationId xmlns:a16="http://schemas.microsoft.com/office/drawing/2014/main" id="{83FF0913-837A-4897-8008-12E76A6578F8}"/>
                </a:ext>
              </a:extLst>
            </p:cNvPr>
            <p:cNvSpPr txBox="1"/>
            <p:nvPr/>
          </p:nvSpPr>
          <p:spPr>
            <a:xfrm>
              <a:off x="8473812" y="2914482"/>
              <a:ext cx="323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00" name="Rectángulo 99">
              <a:extLst>
                <a:ext uri="{FF2B5EF4-FFF2-40B4-BE49-F238E27FC236}">
                  <a16:creationId xmlns:a16="http://schemas.microsoft.com/office/drawing/2014/main" id="{F0D5FFF2-6D8F-4AF6-9747-07FA8ABEC17B}"/>
                </a:ext>
              </a:extLst>
            </p:cNvPr>
            <p:cNvSpPr/>
            <p:nvPr/>
          </p:nvSpPr>
          <p:spPr>
            <a:xfrm>
              <a:off x="4460683" y="1478547"/>
              <a:ext cx="222180" cy="44340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ectángulo 100">
              <a:extLst>
                <a:ext uri="{FF2B5EF4-FFF2-40B4-BE49-F238E27FC236}">
                  <a16:creationId xmlns:a16="http://schemas.microsoft.com/office/drawing/2014/main" id="{FA006B11-8FB0-4C11-BF45-3D00B7FF49F8}"/>
                </a:ext>
              </a:extLst>
            </p:cNvPr>
            <p:cNvSpPr/>
            <p:nvPr/>
          </p:nvSpPr>
          <p:spPr>
            <a:xfrm>
              <a:off x="4681335" y="1330756"/>
              <a:ext cx="230008" cy="4112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ángulo 101">
              <a:extLst>
                <a:ext uri="{FF2B5EF4-FFF2-40B4-BE49-F238E27FC236}">
                  <a16:creationId xmlns:a16="http://schemas.microsoft.com/office/drawing/2014/main" id="{71F580AA-812C-4937-9249-823AA8ECE09A}"/>
                </a:ext>
              </a:extLst>
            </p:cNvPr>
            <p:cNvSpPr/>
            <p:nvPr/>
          </p:nvSpPr>
          <p:spPr>
            <a:xfrm>
              <a:off x="4912401" y="1478547"/>
              <a:ext cx="227106" cy="4112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ángulo 102">
              <a:extLst>
                <a:ext uri="{FF2B5EF4-FFF2-40B4-BE49-F238E27FC236}">
                  <a16:creationId xmlns:a16="http://schemas.microsoft.com/office/drawing/2014/main" id="{7E690ECA-8ADD-4707-B015-8A3134D3EA0C}"/>
                </a:ext>
              </a:extLst>
            </p:cNvPr>
            <p:cNvSpPr/>
            <p:nvPr/>
          </p:nvSpPr>
          <p:spPr>
            <a:xfrm>
              <a:off x="4682865" y="1742269"/>
              <a:ext cx="227420" cy="35859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ángulo 103">
              <a:extLst>
                <a:ext uri="{FF2B5EF4-FFF2-40B4-BE49-F238E27FC236}">
                  <a16:creationId xmlns:a16="http://schemas.microsoft.com/office/drawing/2014/main" id="{C74E6AB0-B9F3-42CA-9750-2ECB4D8CE1AA}"/>
                </a:ext>
              </a:extLst>
            </p:cNvPr>
            <p:cNvSpPr/>
            <p:nvPr/>
          </p:nvSpPr>
          <p:spPr>
            <a:xfrm>
              <a:off x="5132883" y="1330756"/>
              <a:ext cx="228730" cy="29869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ángulo 104">
              <a:extLst>
                <a:ext uri="{FF2B5EF4-FFF2-40B4-BE49-F238E27FC236}">
                  <a16:creationId xmlns:a16="http://schemas.microsoft.com/office/drawing/2014/main" id="{444C0DC0-FCB0-4A69-872F-7D55DE3CF20B}"/>
                </a:ext>
              </a:extLst>
            </p:cNvPr>
            <p:cNvSpPr/>
            <p:nvPr/>
          </p:nvSpPr>
          <p:spPr>
            <a:xfrm>
              <a:off x="5133235" y="1629451"/>
              <a:ext cx="225493" cy="2394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ángulo 105">
              <a:extLst>
                <a:ext uri="{FF2B5EF4-FFF2-40B4-BE49-F238E27FC236}">
                  <a16:creationId xmlns:a16="http://schemas.microsoft.com/office/drawing/2014/main" id="{802F55D4-5C35-42DF-88DD-1A5B6A9EE4C0}"/>
                </a:ext>
              </a:extLst>
            </p:cNvPr>
            <p:cNvSpPr/>
            <p:nvPr/>
          </p:nvSpPr>
          <p:spPr>
            <a:xfrm>
              <a:off x="5133537" y="1868871"/>
              <a:ext cx="225190" cy="2319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ángulo 106">
              <a:extLst>
                <a:ext uri="{FF2B5EF4-FFF2-40B4-BE49-F238E27FC236}">
                  <a16:creationId xmlns:a16="http://schemas.microsoft.com/office/drawing/2014/main" id="{6FB5256A-B0C7-4E9C-BA65-FBF9140ACDFD}"/>
                </a:ext>
              </a:extLst>
            </p:cNvPr>
            <p:cNvSpPr/>
            <p:nvPr/>
          </p:nvSpPr>
          <p:spPr>
            <a:xfrm>
              <a:off x="4459613" y="1330756"/>
              <a:ext cx="221722" cy="15617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08" name="Rectángulo 107">
              <a:extLst>
                <a:ext uri="{FF2B5EF4-FFF2-40B4-BE49-F238E27FC236}">
                  <a16:creationId xmlns:a16="http://schemas.microsoft.com/office/drawing/2014/main" id="{A0082A41-4551-4F98-9583-22C3407ADC13}"/>
                </a:ext>
              </a:extLst>
            </p:cNvPr>
            <p:cNvSpPr/>
            <p:nvPr/>
          </p:nvSpPr>
          <p:spPr>
            <a:xfrm>
              <a:off x="4912400" y="1330756"/>
              <a:ext cx="225493" cy="15617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ángulo 108">
              <a:extLst>
                <a:ext uri="{FF2B5EF4-FFF2-40B4-BE49-F238E27FC236}">
                  <a16:creationId xmlns:a16="http://schemas.microsoft.com/office/drawing/2014/main" id="{E28FBD94-FF06-45BC-AA36-08F4844B6184}"/>
                </a:ext>
              </a:extLst>
            </p:cNvPr>
            <p:cNvSpPr/>
            <p:nvPr/>
          </p:nvSpPr>
          <p:spPr>
            <a:xfrm>
              <a:off x="4456768" y="1908117"/>
              <a:ext cx="224567" cy="1927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ángulo 109">
              <a:extLst>
                <a:ext uri="{FF2B5EF4-FFF2-40B4-BE49-F238E27FC236}">
                  <a16:creationId xmlns:a16="http://schemas.microsoft.com/office/drawing/2014/main" id="{01593DD0-2DF9-4984-AC2E-009EE96AEA56}"/>
                </a:ext>
              </a:extLst>
            </p:cNvPr>
            <p:cNvSpPr/>
            <p:nvPr/>
          </p:nvSpPr>
          <p:spPr>
            <a:xfrm>
              <a:off x="4910286" y="1884508"/>
              <a:ext cx="221135" cy="2163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ángulo 110">
              <a:extLst>
                <a:ext uri="{FF2B5EF4-FFF2-40B4-BE49-F238E27FC236}">
                  <a16:creationId xmlns:a16="http://schemas.microsoft.com/office/drawing/2014/main" id="{A1B2C34B-8B3E-465C-9402-7149FA3BD74D}"/>
                </a:ext>
              </a:extLst>
            </p:cNvPr>
            <p:cNvSpPr/>
            <p:nvPr/>
          </p:nvSpPr>
          <p:spPr>
            <a:xfrm>
              <a:off x="4444000" y="2861515"/>
              <a:ext cx="222180" cy="4434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ángulo 111">
              <a:extLst>
                <a:ext uri="{FF2B5EF4-FFF2-40B4-BE49-F238E27FC236}">
                  <a16:creationId xmlns:a16="http://schemas.microsoft.com/office/drawing/2014/main" id="{E9C33E37-BAAA-435D-A27B-B05DB7AF2A43}"/>
                </a:ext>
              </a:extLst>
            </p:cNvPr>
            <p:cNvSpPr/>
            <p:nvPr/>
          </p:nvSpPr>
          <p:spPr>
            <a:xfrm>
              <a:off x="4664652" y="2713724"/>
              <a:ext cx="230008" cy="4112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ángulo 112">
              <a:extLst>
                <a:ext uri="{FF2B5EF4-FFF2-40B4-BE49-F238E27FC236}">
                  <a16:creationId xmlns:a16="http://schemas.microsoft.com/office/drawing/2014/main" id="{0C449C86-0086-4635-9C5F-DDE33375E9C1}"/>
                </a:ext>
              </a:extLst>
            </p:cNvPr>
            <p:cNvSpPr/>
            <p:nvPr/>
          </p:nvSpPr>
          <p:spPr>
            <a:xfrm>
              <a:off x="4895718" y="2861515"/>
              <a:ext cx="227106" cy="4112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ángulo 113">
              <a:extLst>
                <a:ext uri="{FF2B5EF4-FFF2-40B4-BE49-F238E27FC236}">
                  <a16:creationId xmlns:a16="http://schemas.microsoft.com/office/drawing/2014/main" id="{E2EF2E1A-FCB9-4EC8-88C2-65CA6E6D64F5}"/>
                </a:ext>
              </a:extLst>
            </p:cNvPr>
            <p:cNvSpPr/>
            <p:nvPr/>
          </p:nvSpPr>
          <p:spPr>
            <a:xfrm>
              <a:off x="4666182" y="3125237"/>
              <a:ext cx="227420" cy="35859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ángulo 114">
              <a:extLst>
                <a:ext uri="{FF2B5EF4-FFF2-40B4-BE49-F238E27FC236}">
                  <a16:creationId xmlns:a16="http://schemas.microsoft.com/office/drawing/2014/main" id="{E855EB00-75D8-43DE-B705-232B5429022B}"/>
                </a:ext>
              </a:extLst>
            </p:cNvPr>
            <p:cNvSpPr/>
            <p:nvPr/>
          </p:nvSpPr>
          <p:spPr>
            <a:xfrm>
              <a:off x="5116200" y="2713724"/>
              <a:ext cx="228730" cy="29869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ángulo 115">
              <a:extLst>
                <a:ext uri="{FF2B5EF4-FFF2-40B4-BE49-F238E27FC236}">
                  <a16:creationId xmlns:a16="http://schemas.microsoft.com/office/drawing/2014/main" id="{DAC76BEA-27F8-4D6B-89BF-0E9437436064}"/>
                </a:ext>
              </a:extLst>
            </p:cNvPr>
            <p:cNvSpPr/>
            <p:nvPr/>
          </p:nvSpPr>
          <p:spPr>
            <a:xfrm>
              <a:off x="5116552" y="3012419"/>
              <a:ext cx="225493" cy="2394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ángulo 116">
              <a:extLst>
                <a:ext uri="{FF2B5EF4-FFF2-40B4-BE49-F238E27FC236}">
                  <a16:creationId xmlns:a16="http://schemas.microsoft.com/office/drawing/2014/main" id="{3B58B1C0-8794-4559-A38C-ABF97ADAB8D1}"/>
                </a:ext>
              </a:extLst>
            </p:cNvPr>
            <p:cNvSpPr/>
            <p:nvPr/>
          </p:nvSpPr>
          <p:spPr>
            <a:xfrm>
              <a:off x="5116854" y="3251839"/>
              <a:ext cx="225190" cy="2319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ángulo 117">
              <a:extLst>
                <a:ext uri="{FF2B5EF4-FFF2-40B4-BE49-F238E27FC236}">
                  <a16:creationId xmlns:a16="http://schemas.microsoft.com/office/drawing/2014/main" id="{215416FE-6A4E-45DE-9050-B29A6D328CDF}"/>
                </a:ext>
              </a:extLst>
            </p:cNvPr>
            <p:cNvSpPr/>
            <p:nvPr/>
          </p:nvSpPr>
          <p:spPr>
            <a:xfrm>
              <a:off x="4442930" y="2713724"/>
              <a:ext cx="221722" cy="15617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19" name="Rectángulo 118">
              <a:extLst>
                <a:ext uri="{FF2B5EF4-FFF2-40B4-BE49-F238E27FC236}">
                  <a16:creationId xmlns:a16="http://schemas.microsoft.com/office/drawing/2014/main" id="{F64D854D-8784-49B1-AAEB-CF9F4D9428B4}"/>
                </a:ext>
              </a:extLst>
            </p:cNvPr>
            <p:cNvSpPr/>
            <p:nvPr/>
          </p:nvSpPr>
          <p:spPr>
            <a:xfrm>
              <a:off x="4895717" y="2713724"/>
              <a:ext cx="225493" cy="15617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ángulo 119">
              <a:extLst>
                <a:ext uri="{FF2B5EF4-FFF2-40B4-BE49-F238E27FC236}">
                  <a16:creationId xmlns:a16="http://schemas.microsoft.com/office/drawing/2014/main" id="{5DE03B4C-8B71-47D5-B005-65AA998129F1}"/>
                </a:ext>
              </a:extLst>
            </p:cNvPr>
            <p:cNvSpPr/>
            <p:nvPr/>
          </p:nvSpPr>
          <p:spPr>
            <a:xfrm>
              <a:off x="4440085" y="3291085"/>
              <a:ext cx="224567" cy="1927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ángulo 120">
              <a:extLst>
                <a:ext uri="{FF2B5EF4-FFF2-40B4-BE49-F238E27FC236}">
                  <a16:creationId xmlns:a16="http://schemas.microsoft.com/office/drawing/2014/main" id="{385A7148-622C-4447-922B-BB09BDE55B0B}"/>
                </a:ext>
              </a:extLst>
            </p:cNvPr>
            <p:cNvSpPr/>
            <p:nvPr/>
          </p:nvSpPr>
          <p:spPr>
            <a:xfrm>
              <a:off x="4893603" y="3267476"/>
              <a:ext cx="221135" cy="2163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ángulo 121">
              <a:extLst>
                <a:ext uri="{FF2B5EF4-FFF2-40B4-BE49-F238E27FC236}">
                  <a16:creationId xmlns:a16="http://schemas.microsoft.com/office/drawing/2014/main" id="{C91F413D-FFC1-48EB-A773-EA51F32273E5}"/>
                </a:ext>
              </a:extLst>
            </p:cNvPr>
            <p:cNvSpPr/>
            <p:nvPr/>
          </p:nvSpPr>
          <p:spPr>
            <a:xfrm>
              <a:off x="4450535" y="4413709"/>
              <a:ext cx="222180" cy="44340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Rectángulo 122">
              <a:extLst>
                <a:ext uri="{FF2B5EF4-FFF2-40B4-BE49-F238E27FC236}">
                  <a16:creationId xmlns:a16="http://schemas.microsoft.com/office/drawing/2014/main" id="{6D89EF54-2BF7-43D4-964C-AC144BF6A1F9}"/>
                </a:ext>
              </a:extLst>
            </p:cNvPr>
            <p:cNvSpPr/>
            <p:nvPr/>
          </p:nvSpPr>
          <p:spPr>
            <a:xfrm>
              <a:off x="4671187" y="4265918"/>
              <a:ext cx="230008" cy="4112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ángulo 123">
              <a:extLst>
                <a:ext uri="{FF2B5EF4-FFF2-40B4-BE49-F238E27FC236}">
                  <a16:creationId xmlns:a16="http://schemas.microsoft.com/office/drawing/2014/main" id="{D03C42E7-C8AE-4D6F-93E1-DC08A06F750D}"/>
                </a:ext>
              </a:extLst>
            </p:cNvPr>
            <p:cNvSpPr/>
            <p:nvPr/>
          </p:nvSpPr>
          <p:spPr>
            <a:xfrm>
              <a:off x="4902253" y="4413709"/>
              <a:ext cx="227106" cy="41122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ángulo 124">
              <a:extLst>
                <a:ext uri="{FF2B5EF4-FFF2-40B4-BE49-F238E27FC236}">
                  <a16:creationId xmlns:a16="http://schemas.microsoft.com/office/drawing/2014/main" id="{669D4CD3-588E-463E-BA80-BE29AA79D122}"/>
                </a:ext>
              </a:extLst>
            </p:cNvPr>
            <p:cNvSpPr/>
            <p:nvPr/>
          </p:nvSpPr>
          <p:spPr>
            <a:xfrm>
              <a:off x="4672717" y="4677431"/>
              <a:ext cx="227420" cy="35859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ectángulo 125">
              <a:extLst>
                <a:ext uri="{FF2B5EF4-FFF2-40B4-BE49-F238E27FC236}">
                  <a16:creationId xmlns:a16="http://schemas.microsoft.com/office/drawing/2014/main" id="{7D3EE1C2-3A9F-41F6-8A21-C33AA817146E}"/>
                </a:ext>
              </a:extLst>
            </p:cNvPr>
            <p:cNvSpPr/>
            <p:nvPr/>
          </p:nvSpPr>
          <p:spPr>
            <a:xfrm>
              <a:off x="5122735" y="4265918"/>
              <a:ext cx="228730" cy="29869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ángulo 126">
              <a:extLst>
                <a:ext uri="{FF2B5EF4-FFF2-40B4-BE49-F238E27FC236}">
                  <a16:creationId xmlns:a16="http://schemas.microsoft.com/office/drawing/2014/main" id="{25BBE3F2-ECAC-4A4A-AC5E-92F6D45513BC}"/>
                </a:ext>
              </a:extLst>
            </p:cNvPr>
            <p:cNvSpPr/>
            <p:nvPr/>
          </p:nvSpPr>
          <p:spPr>
            <a:xfrm>
              <a:off x="5123087" y="4564613"/>
              <a:ext cx="225493" cy="2394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Rectángulo 127">
              <a:extLst>
                <a:ext uri="{FF2B5EF4-FFF2-40B4-BE49-F238E27FC236}">
                  <a16:creationId xmlns:a16="http://schemas.microsoft.com/office/drawing/2014/main" id="{3A77C027-303E-4D2F-BA3E-211D0B6FDD6A}"/>
                </a:ext>
              </a:extLst>
            </p:cNvPr>
            <p:cNvSpPr/>
            <p:nvPr/>
          </p:nvSpPr>
          <p:spPr>
            <a:xfrm>
              <a:off x="5123389" y="4804033"/>
              <a:ext cx="225190" cy="2319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ángulo 128">
              <a:extLst>
                <a:ext uri="{FF2B5EF4-FFF2-40B4-BE49-F238E27FC236}">
                  <a16:creationId xmlns:a16="http://schemas.microsoft.com/office/drawing/2014/main" id="{046CE561-9C23-4942-96D5-D6DF05862079}"/>
                </a:ext>
              </a:extLst>
            </p:cNvPr>
            <p:cNvSpPr/>
            <p:nvPr/>
          </p:nvSpPr>
          <p:spPr>
            <a:xfrm>
              <a:off x="4449465" y="4265918"/>
              <a:ext cx="221722" cy="15617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30" name="Rectángulo 129">
              <a:extLst>
                <a:ext uri="{FF2B5EF4-FFF2-40B4-BE49-F238E27FC236}">
                  <a16:creationId xmlns:a16="http://schemas.microsoft.com/office/drawing/2014/main" id="{9705E0E8-1CB0-4C19-938B-417726261582}"/>
                </a:ext>
              </a:extLst>
            </p:cNvPr>
            <p:cNvSpPr/>
            <p:nvPr/>
          </p:nvSpPr>
          <p:spPr>
            <a:xfrm>
              <a:off x="4902252" y="4265918"/>
              <a:ext cx="225493" cy="15617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ángulo 130">
              <a:extLst>
                <a:ext uri="{FF2B5EF4-FFF2-40B4-BE49-F238E27FC236}">
                  <a16:creationId xmlns:a16="http://schemas.microsoft.com/office/drawing/2014/main" id="{AE0E65DA-DEAD-4D1C-B089-3B19AF71A64B}"/>
                </a:ext>
              </a:extLst>
            </p:cNvPr>
            <p:cNvSpPr/>
            <p:nvPr/>
          </p:nvSpPr>
          <p:spPr>
            <a:xfrm>
              <a:off x="4446620" y="4843279"/>
              <a:ext cx="224567" cy="1927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ángulo 131">
              <a:extLst>
                <a:ext uri="{FF2B5EF4-FFF2-40B4-BE49-F238E27FC236}">
                  <a16:creationId xmlns:a16="http://schemas.microsoft.com/office/drawing/2014/main" id="{BCB6C364-053B-47EE-B70C-340D6CB5FDE8}"/>
                </a:ext>
              </a:extLst>
            </p:cNvPr>
            <p:cNvSpPr/>
            <p:nvPr/>
          </p:nvSpPr>
          <p:spPr>
            <a:xfrm>
              <a:off x="4900138" y="4819670"/>
              <a:ext cx="221135" cy="2163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ángulo 132">
              <a:extLst>
                <a:ext uri="{FF2B5EF4-FFF2-40B4-BE49-F238E27FC236}">
                  <a16:creationId xmlns:a16="http://schemas.microsoft.com/office/drawing/2014/main" id="{4E3E71F4-41AA-4E29-B2F5-44E77545928C}"/>
                </a:ext>
              </a:extLst>
            </p:cNvPr>
            <p:cNvSpPr/>
            <p:nvPr/>
          </p:nvSpPr>
          <p:spPr>
            <a:xfrm>
              <a:off x="4158659" y="5551249"/>
              <a:ext cx="173131" cy="15617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34" name="CuadroTexto 133">
              <a:extLst>
                <a:ext uri="{FF2B5EF4-FFF2-40B4-BE49-F238E27FC236}">
                  <a16:creationId xmlns:a16="http://schemas.microsoft.com/office/drawing/2014/main" id="{6A569B84-972B-4E3E-926D-C213FE70B1CE}"/>
                </a:ext>
              </a:extLst>
            </p:cNvPr>
            <p:cNvSpPr txBox="1"/>
            <p:nvPr/>
          </p:nvSpPr>
          <p:spPr>
            <a:xfrm>
              <a:off x="4342436" y="5479799"/>
              <a:ext cx="16148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Management zone</a:t>
              </a:r>
            </a:p>
          </p:txBody>
        </p:sp>
        <p:pic>
          <p:nvPicPr>
            <p:cNvPr id="135" name="Imagen 134">
              <a:extLst>
                <a:ext uri="{FF2B5EF4-FFF2-40B4-BE49-F238E27FC236}">
                  <a16:creationId xmlns:a16="http://schemas.microsoft.com/office/drawing/2014/main" id="{71048824-6FC3-4D29-91AC-5881A1E0D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8949" y="1222963"/>
              <a:ext cx="1882012" cy="1058632"/>
            </a:xfrm>
            <a:prstGeom prst="rect">
              <a:avLst/>
            </a:prstGeom>
          </p:spPr>
        </p:pic>
        <p:sp>
          <p:nvSpPr>
            <p:cNvPr id="136" name="CuadroTexto 135">
              <a:extLst>
                <a:ext uri="{FF2B5EF4-FFF2-40B4-BE49-F238E27FC236}">
                  <a16:creationId xmlns:a16="http://schemas.microsoft.com/office/drawing/2014/main" id="{385A5D85-6BF4-4013-B421-6CF9D423EE78}"/>
                </a:ext>
              </a:extLst>
            </p:cNvPr>
            <p:cNvSpPr txBox="1"/>
            <p:nvPr/>
          </p:nvSpPr>
          <p:spPr>
            <a:xfrm>
              <a:off x="5905496" y="2039692"/>
              <a:ext cx="2523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37" name="CuadroTexto 136">
              <a:extLst>
                <a:ext uri="{FF2B5EF4-FFF2-40B4-BE49-F238E27FC236}">
                  <a16:creationId xmlns:a16="http://schemas.microsoft.com/office/drawing/2014/main" id="{C6E123F3-6A95-4BB7-89FB-062075992F43}"/>
                </a:ext>
              </a:extLst>
            </p:cNvPr>
            <p:cNvSpPr txBox="1"/>
            <p:nvPr/>
          </p:nvSpPr>
          <p:spPr>
            <a:xfrm>
              <a:off x="7472706" y="2039132"/>
              <a:ext cx="475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100</a:t>
              </a:r>
            </a:p>
          </p:txBody>
        </p:sp>
        <p:cxnSp>
          <p:nvCxnSpPr>
            <p:cNvPr id="138" name="Conector recto 137">
              <a:extLst>
                <a:ext uri="{FF2B5EF4-FFF2-40B4-BE49-F238E27FC236}">
                  <a16:creationId xmlns:a16="http://schemas.microsoft.com/office/drawing/2014/main" id="{8EA6E7EC-4E9F-4F57-A537-8A1AEB20009F}"/>
                </a:ext>
              </a:extLst>
            </p:cNvPr>
            <p:cNvCxnSpPr>
              <a:cxnSpLocks/>
            </p:cNvCxnSpPr>
            <p:nvPr/>
          </p:nvCxnSpPr>
          <p:spPr>
            <a:xfrm>
              <a:off x="7035790" y="1316309"/>
              <a:ext cx="0" cy="83803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9" name="Imagen 138">
              <a:extLst>
                <a:ext uri="{FF2B5EF4-FFF2-40B4-BE49-F238E27FC236}">
                  <a16:creationId xmlns:a16="http://schemas.microsoft.com/office/drawing/2014/main" id="{12945E4E-9393-4368-B149-6742B1625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048" y="2595636"/>
              <a:ext cx="1882012" cy="1058632"/>
            </a:xfrm>
            <a:prstGeom prst="rect">
              <a:avLst/>
            </a:prstGeom>
          </p:spPr>
        </p:pic>
        <p:sp>
          <p:nvSpPr>
            <p:cNvPr id="140" name="CuadroTexto 139">
              <a:extLst>
                <a:ext uri="{FF2B5EF4-FFF2-40B4-BE49-F238E27FC236}">
                  <a16:creationId xmlns:a16="http://schemas.microsoft.com/office/drawing/2014/main" id="{67E6CA2E-00CD-4C20-A890-E70DCD6F4296}"/>
                </a:ext>
              </a:extLst>
            </p:cNvPr>
            <p:cNvSpPr txBox="1"/>
            <p:nvPr/>
          </p:nvSpPr>
          <p:spPr>
            <a:xfrm>
              <a:off x="5931595" y="3412365"/>
              <a:ext cx="2523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41" name="CuadroTexto 140">
              <a:extLst>
                <a:ext uri="{FF2B5EF4-FFF2-40B4-BE49-F238E27FC236}">
                  <a16:creationId xmlns:a16="http://schemas.microsoft.com/office/drawing/2014/main" id="{20A9B266-3EF8-4517-9B2C-06AECF4D1CCB}"/>
                </a:ext>
              </a:extLst>
            </p:cNvPr>
            <p:cNvSpPr txBox="1"/>
            <p:nvPr/>
          </p:nvSpPr>
          <p:spPr>
            <a:xfrm>
              <a:off x="7498805" y="3411805"/>
              <a:ext cx="475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100</a:t>
              </a:r>
            </a:p>
          </p:txBody>
        </p:sp>
        <p:cxnSp>
          <p:nvCxnSpPr>
            <p:cNvPr id="142" name="Conector recto 141">
              <a:extLst>
                <a:ext uri="{FF2B5EF4-FFF2-40B4-BE49-F238E27FC236}">
                  <a16:creationId xmlns:a16="http://schemas.microsoft.com/office/drawing/2014/main" id="{FA943730-99F3-4726-9F4A-2BD4AB1BDAE6}"/>
                </a:ext>
              </a:extLst>
            </p:cNvPr>
            <p:cNvCxnSpPr>
              <a:cxnSpLocks/>
            </p:cNvCxnSpPr>
            <p:nvPr/>
          </p:nvCxnSpPr>
          <p:spPr>
            <a:xfrm>
              <a:off x="7389060" y="2774473"/>
              <a:ext cx="0" cy="83803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3" name="Imagen 142">
              <a:extLst>
                <a:ext uri="{FF2B5EF4-FFF2-40B4-BE49-F238E27FC236}">
                  <a16:creationId xmlns:a16="http://schemas.microsoft.com/office/drawing/2014/main" id="{DC55F127-4D4D-4E5A-B997-9206947EF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8155" y="4119314"/>
              <a:ext cx="1882012" cy="1058632"/>
            </a:xfrm>
            <a:prstGeom prst="rect">
              <a:avLst/>
            </a:prstGeom>
          </p:spPr>
        </p:pic>
        <p:sp>
          <p:nvSpPr>
            <p:cNvPr id="144" name="CuadroTexto 143">
              <a:extLst>
                <a:ext uri="{FF2B5EF4-FFF2-40B4-BE49-F238E27FC236}">
                  <a16:creationId xmlns:a16="http://schemas.microsoft.com/office/drawing/2014/main" id="{92711F87-3943-4180-80A6-7EEAEC50A4FD}"/>
                </a:ext>
              </a:extLst>
            </p:cNvPr>
            <p:cNvSpPr txBox="1"/>
            <p:nvPr/>
          </p:nvSpPr>
          <p:spPr>
            <a:xfrm>
              <a:off x="5914702" y="4936043"/>
              <a:ext cx="2523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45" name="CuadroTexto 144">
              <a:extLst>
                <a:ext uri="{FF2B5EF4-FFF2-40B4-BE49-F238E27FC236}">
                  <a16:creationId xmlns:a16="http://schemas.microsoft.com/office/drawing/2014/main" id="{C739342E-1110-445A-BB21-5B33A3F7F97B}"/>
                </a:ext>
              </a:extLst>
            </p:cNvPr>
            <p:cNvSpPr txBox="1"/>
            <p:nvPr/>
          </p:nvSpPr>
          <p:spPr>
            <a:xfrm>
              <a:off x="7481912" y="4935483"/>
              <a:ext cx="475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100</a:t>
              </a:r>
            </a:p>
          </p:txBody>
        </p:sp>
        <p:cxnSp>
          <p:nvCxnSpPr>
            <p:cNvPr id="146" name="Conector recto 145">
              <a:extLst>
                <a:ext uri="{FF2B5EF4-FFF2-40B4-BE49-F238E27FC236}">
                  <a16:creationId xmlns:a16="http://schemas.microsoft.com/office/drawing/2014/main" id="{23C81D8F-CBFE-4308-B480-C7263E9820FE}"/>
                </a:ext>
              </a:extLst>
            </p:cNvPr>
            <p:cNvCxnSpPr>
              <a:cxnSpLocks/>
            </p:cNvCxnSpPr>
            <p:nvPr/>
          </p:nvCxnSpPr>
          <p:spPr>
            <a:xfrm>
              <a:off x="6759771" y="4251334"/>
              <a:ext cx="0" cy="83803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ector recto 146">
              <a:extLst>
                <a:ext uri="{FF2B5EF4-FFF2-40B4-BE49-F238E27FC236}">
                  <a16:creationId xmlns:a16="http://schemas.microsoft.com/office/drawing/2014/main" id="{06A6E340-261D-4C8B-BD1F-E09A1229D7E6}"/>
                </a:ext>
              </a:extLst>
            </p:cNvPr>
            <p:cNvCxnSpPr>
              <a:cxnSpLocks/>
            </p:cNvCxnSpPr>
            <p:nvPr/>
          </p:nvCxnSpPr>
          <p:spPr>
            <a:xfrm>
              <a:off x="6196540" y="5445872"/>
              <a:ext cx="0" cy="316094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CuadroTexto 147">
              <a:extLst>
                <a:ext uri="{FF2B5EF4-FFF2-40B4-BE49-F238E27FC236}">
                  <a16:creationId xmlns:a16="http://schemas.microsoft.com/office/drawing/2014/main" id="{36DBDD80-06EF-4B8D-8018-715EF7AC9297}"/>
                </a:ext>
              </a:extLst>
            </p:cNvPr>
            <p:cNvSpPr txBox="1"/>
            <p:nvPr/>
          </p:nvSpPr>
          <p:spPr>
            <a:xfrm>
              <a:off x="6273293" y="5475445"/>
              <a:ext cx="17006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Year of management</a:t>
              </a:r>
            </a:p>
          </p:txBody>
        </p:sp>
        <p:sp>
          <p:nvSpPr>
            <p:cNvPr id="149" name="CuadroTexto 148">
              <a:extLst>
                <a:ext uri="{FF2B5EF4-FFF2-40B4-BE49-F238E27FC236}">
                  <a16:creationId xmlns:a16="http://schemas.microsoft.com/office/drawing/2014/main" id="{9E01FE9E-0C91-451F-AA90-34F34121DB2B}"/>
                </a:ext>
              </a:extLst>
            </p:cNvPr>
            <p:cNvSpPr txBox="1"/>
            <p:nvPr/>
          </p:nvSpPr>
          <p:spPr>
            <a:xfrm>
              <a:off x="6607640" y="2154346"/>
              <a:ext cx="6529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Year</a:t>
              </a:r>
            </a:p>
          </p:txBody>
        </p:sp>
        <p:sp>
          <p:nvSpPr>
            <p:cNvPr id="150" name="CuadroTexto 149">
              <a:extLst>
                <a:ext uri="{FF2B5EF4-FFF2-40B4-BE49-F238E27FC236}">
                  <a16:creationId xmlns:a16="http://schemas.microsoft.com/office/drawing/2014/main" id="{38D8E28C-E84C-4366-B291-6BA548344F3B}"/>
                </a:ext>
              </a:extLst>
            </p:cNvPr>
            <p:cNvSpPr txBox="1"/>
            <p:nvPr/>
          </p:nvSpPr>
          <p:spPr>
            <a:xfrm>
              <a:off x="6602209" y="3532063"/>
              <a:ext cx="6529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Year</a:t>
              </a:r>
            </a:p>
          </p:txBody>
        </p:sp>
        <p:sp>
          <p:nvSpPr>
            <p:cNvPr id="151" name="CuadroTexto 150">
              <a:extLst>
                <a:ext uri="{FF2B5EF4-FFF2-40B4-BE49-F238E27FC236}">
                  <a16:creationId xmlns:a16="http://schemas.microsoft.com/office/drawing/2014/main" id="{7436021E-8500-4B16-A671-93E5DC02506F}"/>
                </a:ext>
              </a:extLst>
            </p:cNvPr>
            <p:cNvSpPr txBox="1"/>
            <p:nvPr/>
          </p:nvSpPr>
          <p:spPr>
            <a:xfrm>
              <a:off x="6609972" y="5024057"/>
              <a:ext cx="6529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Year</a:t>
              </a:r>
            </a:p>
          </p:txBody>
        </p:sp>
        <p:sp>
          <p:nvSpPr>
            <p:cNvPr id="152" name="CuadroTexto 151">
              <a:extLst>
                <a:ext uri="{FF2B5EF4-FFF2-40B4-BE49-F238E27FC236}">
                  <a16:creationId xmlns:a16="http://schemas.microsoft.com/office/drawing/2014/main" id="{7CF4CB88-562D-4E1E-949D-5D415B0BED31}"/>
                </a:ext>
              </a:extLst>
            </p:cNvPr>
            <p:cNvSpPr txBox="1"/>
            <p:nvPr/>
          </p:nvSpPr>
          <p:spPr>
            <a:xfrm>
              <a:off x="4473435" y="2118041"/>
              <a:ext cx="984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FWU 1 &amp; 7</a:t>
              </a:r>
            </a:p>
          </p:txBody>
        </p:sp>
        <p:sp>
          <p:nvSpPr>
            <p:cNvPr id="153" name="CuadroTexto 152">
              <a:extLst>
                <a:ext uri="{FF2B5EF4-FFF2-40B4-BE49-F238E27FC236}">
                  <a16:creationId xmlns:a16="http://schemas.microsoft.com/office/drawing/2014/main" id="{1E5F20B8-C5B2-4A24-9F83-1BBDFBC6E1A4}"/>
                </a:ext>
              </a:extLst>
            </p:cNvPr>
            <p:cNvSpPr txBox="1"/>
            <p:nvPr/>
          </p:nvSpPr>
          <p:spPr>
            <a:xfrm>
              <a:off x="4447504" y="1227156"/>
              <a:ext cx="2523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154" name="CuadroTexto 153">
              <a:extLst>
                <a:ext uri="{FF2B5EF4-FFF2-40B4-BE49-F238E27FC236}">
                  <a16:creationId xmlns:a16="http://schemas.microsoft.com/office/drawing/2014/main" id="{409850AA-EC4E-4C71-9976-CB987E5B3B74}"/>
                </a:ext>
              </a:extLst>
            </p:cNvPr>
            <p:cNvSpPr txBox="1"/>
            <p:nvPr/>
          </p:nvSpPr>
          <p:spPr>
            <a:xfrm>
              <a:off x="5119798" y="1589728"/>
              <a:ext cx="2523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7</a:t>
              </a:r>
            </a:p>
          </p:txBody>
        </p: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5B2185A0-7B55-4F36-B3E2-1A318B998953}"/>
                </a:ext>
              </a:extLst>
            </p:cNvPr>
            <p:cNvSpPr txBox="1"/>
            <p:nvPr/>
          </p:nvSpPr>
          <p:spPr>
            <a:xfrm>
              <a:off x="4388913" y="3485425"/>
              <a:ext cx="984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FWU 3 &amp; 5</a:t>
              </a:r>
            </a:p>
          </p:txBody>
        </p:sp>
        <p:sp>
          <p:nvSpPr>
            <p:cNvPr id="156" name="CuadroTexto 155">
              <a:extLst>
                <a:ext uri="{FF2B5EF4-FFF2-40B4-BE49-F238E27FC236}">
                  <a16:creationId xmlns:a16="http://schemas.microsoft.com/office/drawing/2014/main" id="{48DF365F-FC20-4B5E-B423-B79107CFB061}"/>
                </a:ext>
              </a:extLst>
            </p:cNvPr>
            <p:cNvSpPr txBox="1"/>
            <p:nvPr/>
          </p:nvSpPr>
          <p:spPr>
            <a:xfrm>
              <a:off x="4859681" y="2629190"/>
              <a:ext cx="2523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  <p:sp>
          <p:nvSpPr>
            <p:cNvPr id="157" name="CuadroTexto 156">
              <a:extLst>
                <a:ext uri="{FF2B5EF4-FFF2-40B4-BE49-F238E27FC236}">
                  <a16:creationId xmlns:a16="http://schemas.microsoft.com/office/drawing/2014/main" id="{572DA208-8174-4955-ABEC-32F8DBDCCAF8}"/>
                </a:ext>
              </a:extLst>
            </p:cNvPr>
            <p:cNvSpPr txBox="1"/>
            <p:nvPr/>
          </p:nvSpPr>
          <p:spPr>
            <a:xfrm>
              <a:off x="4423827" y="2906984"/>
              <a:ext cx="2523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5</a:t>
              </a:r>
            </a:p>
          </p:txBody>
        </p:sp>
        <p:sp>
          <p:nvSpPr>
            <p:cNvPr id="158" name="CuadroTexto 157">
              <a:extLst>
                <a:ext uri="{FF2B5EF4-FFF2-40B4-BE49-F238E27FC236}">
                  <a16:creationId xmlns:a16="http://schemas.microsoft.com/office/drawing/2014/main" id="{3516C211-F8C9-4817-9861-644B4803AB0E}"/>
                </a:ext>
              </a:extLst>
            </p:cNvPr>
            <p:cNvSpPr txBox="1"/>
            <p:nvPr/>
          </p:nvSpPr>
          <p:spPr>
            <a:xfrm>
              <a:off x="4424209" y="5055597"/>
              <a:ext cx="984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FWU 6 &amp; 9</a:t>
              </a:r>
            </a:p>
          </p:txBody>
        </p:sp>
        <p:sp>
          <p:nvSpPr>
            <p:cNvPr id="159" name="CuadroTexto 158">
              <a:extLst>
                <a:ext uri="{FF2B5EF4-FFF2-40B4-BE49-F238E27FC236}">
                  <a16:creationId xmlns:a16="http://schemas.microsoft.com/office/drawing/2014/main" id="{239C22A5-A7A8-4A61-B200-8088A695A3DD}"/>
                </a:ext>
              </a:extLst>
            </p:cNvPr>
            <p:cNvSpPr txBox="1"/>
            <p:nvPr/>
          </p:nvSpPr>
          <p:spPr>
            <a:xfrm>
              <a:off x="4885619" y="4494294"/>
              <a:ext cx="2523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6</a:t>
              </a:r>
            </a:p>
          </p:txBody>
        </p:sp>
        <p:sp>
          <p:nvSpPr>
            <p:cNvPr id="160" name="CuadroTexto 159">
              <a:extLst>
                <a:ext uri="{FF2B5EF4-FFF2-40B4-BE49-F238E27FC236}">
                  <a16:creationId xmlns:a16="http://schemas.microsoft.com/office/drawing/2014/main" id="{37EE5439-BE39-40CD-96EA-BC3CEB561880}"/>
                </a:ext>
              </a:extLst>
            </p:cNvPr>
            <p:cNvSpPr txBox="1"/>
            <p:nvPr/>
          </p:nvSpPr>
          <p:spPr>
            <a:xfrm>
              <a:off x="4659344" y="4712022"/>
              <a:ext cx="2523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3602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1D63C1-0F2A-49E9-86D2-5AD45506A239}"/>
              </a:ext>
            </a:extLst>
          </p:cNvPr>
          <p:cNvSpPr txBox="1"/>
          <p:nvPr/>
        </p:nvSpPr>
        <p:spPr>
          <a:xfrm>
            <a:off x="328981" y="404446"/>
            <a:ext cx="798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WHAT CAN I USE IT FOR?</a:t>
            </a:r>
          </a:p>
        </p:txBody>
      </p:sp>
      <p:sp>
        <p:nvSpPr>
          <p:cNvPr id="9" name="Rectangle 118">
            <a:extLst>
              <a:ext uri="{FF2B5EF4-FFF2-40B4-BE49-F238E27FC236}">
                <a16:creationId xmlns:a16="http://schemas.microsoft.com/office/drawing/2014/main" id="{F611A9E4-D31C-4AD9-891A-7A974700A5F8}"/>
              </a:ext>
            </a:extLst>
          </p:cNvPr>
          <p:cNvSpPr txBox="1">
            <a:spLocks noChangeArrowheads="1"/>
          </p:cNvSpPr>
          <p:nvPr/>
        </p:nvSpPr>
        <p:spPr>
          <a:xfrm>
            <a:off x="96585" y="1140790"/>
            <a:ext cx="6706504" cy="3473981"/>
          </a:xfrm>
          <a:prstGeom prst="rect">
            <a:avLst/>
          </a:prstGeom>
          <a:noFill/>
        </p:spPr>
        <p:txBody>
          <a:bodyPr vert="horz" lIns="417643" tIns="208822" rIns="417643" bIns="208822" numCol="1" spcCol="54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Many-criteria forest management:</a:t>
            </a:r>
          </a:p>
          <a:p>
            <a:r>
              <a:rPr lang="en-GB" sz="2000" dirty="0"/>
              <a:t>How much?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  <p:pic>
        <p:nvPicPr>
          <p:cNvPr id="161" name="Picture 5">
            <a:extLst>
              <a:ext uri="{FF2B5EF4-FFF2-40B4-BE49-F238E27FC236}">
                <a16:creationId xmlns:a16="http://schemas.microsoft.com/office/drawing/2014/main" id="{263A2986-8701-40BD-82A1-F4ED7BB34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617" y="2503335"/>
            <a:ext cx="6379662" cy="3292729"/>
          </a:xfrm>
          <a:prstGeom prst="rect">
            <a:avLst/>
          </a:prstGeom>
        </p:spPr>
      </p:pic>
      <p:sp>
        <p:nvSpPr>
          <p:cNvPr id="162" name="Content Placeholder 4">
            <a:extLst>
              <a:ext uri="{FF2B5EF4-FFF2-40B4-BE49-F238E27FC236}">
                <a16:creationId xmlns:a16="http://schemas.microsoft.com/office/drawing/2014/main" id="{84035541-1574-4240-866A-A3C016956C16}"/>
              </a:ext>
            </a:extLst>
          </p:cNvPr>
          <p:cNvSpPr txBox="1">
            <a:spLocks/>
          </p:cNvSpPr>
          <p:nvPr/>
        </p:nvSpPr>
        <p:spPr>
          <a:xfrm>
            <a:off x="269222" y="2971565"/>
            <a:ext cx="1644824" cy="25830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% Forest Cover</a:t>
            </a:r>
          </a:p>
          <a:p>
            <a:r>
              <a:rPr lang="en-US" sz="1500" dirty="0"/>
              <a:t>Kg/m</a:t>
            </a:r>
            <a:r>
              <a:rPr lang="en-US" sz="1500" baseline="30000" dirty="0"/>
              <a:t>2</a:t>
            </a:r>
            <a:r>
              <a:rPr lang="en-US" sz="1500" dirty="0"/>
              <a:t> o biomass/ha</a:t>
            </a:r>
          </a:p>
          <a:p>
            <a:r>
              <a:rPr lang="en-US" sz="1500" dirty="0"/>
              <a:t>B.A.; density,…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0F71016-B571-4541-ACEC-59EE9D584D73}"/>
              </a:ext>
            </a:extLst>
          </p:cNvPr>
          <p:cNvSpPr/>
          <p:nvPr/>
        </p:nvSpPr>
        <p:spPr>
          <a:xfrm>
            <a:off x="1914046" y="6059635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latin typeface="MundoSans"/>
              </a:rPr>
              <a:t>Ref: Forestry Commission (2014). </a:t>
            </a:r>
            <a:r>
              <a:rPr lang="en-US" sz="1100" i="1" dirty="0">
                <a:latin typeface="MundoSans"/>
              </a:rPr>
              <a:t>Building wildfire resilience into forest management planning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93802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1D63C1-0F2A-49E9-86D2-5AD45506A239}"/>
              </a:ext>
            </a:extLst>
          </p:cNvPr>
          <p:cNvSpPr txBox="1"/>
          <p:nvPr/>
        </p:nvSpPr>
        <p:spPr>
          <a:xfrm>
            <a:off x="328981" y="404446"/>
            <a:ext cx="798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WHAT CAN I USE IT FOR?</a:t>
            </a:r>
          </a:p>
        </p:txBody>
      </p:sp>
      <p:sp>
        <p:nvSpPr>
          <p:cNvPr id="9" name="Rectangle 118">
            <a:extLst>
              <a:ext uri="{FF2B5EF4-FFF2-40B4-BE49-F238E27FC236}">
                <a16:creationId xmlns:a16="http://schemas.microsoft.com/office/drawing/2014/main" id="{F611A9E4-D31C-4AD9-891A-7A974700A5F8}"/>
              </a:ext>
            </a:extLst>
          </p:cNvPr>
          <p:cNvSpPr txBox="1">
            <a:spLocks noChangeArrowheads="1"/>
          </p:cNvSpPr>
          <p:nvPr/>
        </p:nvSpPr>
        <p:spPr>
          <a:xfrm>
            <a:off x="96585" y="1140790"/>
            <a:ext cx="6706504" cy="3473981"/>
          </a:xfrm>
          <a:prstGeom prst="rect">
            <a:avLst/>
          </a:prstGeom>
          <a:noFill/>
        </p:spPr>
        <p:txBody>
          <a:bodyPr vert="horz" lIns="417643" tIns="208822" rIns="417643" bIns="208822" numCol="1" spcCol="54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Many-criteria forest management:</a:t>
            </a:r>
          </a:p>
          <a:p>
            <a:r>
              <a:rPr lang="en-GB" sz="2000" dirty="0"/>
              <a:t>Where?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FD3C5850-14A2-4172-9B32-97E92C5B3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695" y="2352021"/>
            <a:ext cx="3558963" cy="3135277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409788D-3D80-42E8-9D78-5D9F435B6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221" y="1990721"/>
            <a:ext cx="2058959" cy="3626198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C6023A59-4C65-472E-9FA0-5C9176A6C31F}"/>
              </a:ext>
            </a:extLst>
          </p:cNvPr>
          <p:cNvSpPr txBox="1">
            <a:spLocks/>
          </p:cNvSpPr>
          <p:nvPr/>
        </p:nvSpPr>
        <p:spPr>
          <a:xfrm>
            <a:off x="135459" y="2628146"/>
            <a:ext cx="1986093" cy="25830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0" dirty="0"/>
              <a:t>Spatial optimization, with and without area and or slope restrictions.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0" dirty="0"/>
              <a:t>It combines the different management objectives.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b="0" dirty="0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F20288D3-6F17-443C-B88D-A5D4FF91344F}"/>
              </a:ext>
            </a:extLst>
          </p:cNvPr>
          <p:cNvSpPr txBox="1"/>
          <p:nvPr/>
        </p:nvSpPr>
        <p:spPr>
          <a:xfrm>
            <a:off x="2493562" y="5492649"/>
            <a:ext cx="2214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Ref: </a:t>
            </a:r>
            <a:r>
              <a:rPr lang="en-US" sz="1100" dirty="0" err="1"/>
              <a:t>Calabuig</a:t>
            </a:r>
            <a:r>
              <a:rPr lang="en-US" sz="1100" dirty="0"/>
              <a:t>, Molina y </a:t>
            </a:r>
            <a:r>
              <a:rPr lang="en-US" sz="1100" dirty="0" err="1"/>
              <a:t>Escrig</a:t>
            </a:r>
            <a:r>
              <a:rPr lang="en-US" sz="1100" dirty="0"/>
              <a:t>, 2014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A673421-9FEA-4591-B0BC-7003B8B397A7}"/>
              </a:ext>
            </a:extLst>
          </p:cNvPr>
          <p:cNvSpPr/>
          <p:nvPr/>
        </p:nvSpPr>
        <p:spPr>
          <a:xfrm>
            <a:off x="6164859" y="5616919"/>
            <a:ext cx="27221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-apple-system"/>
              </a:rPr>
              <a:t>Ref: Wei, Y., Rideout, D., &amp; Kirsch, A. (2008). An optimization model for locating fuel treatments across a landscape to reduce expected fire losses. Canadian Journal of Forest Research, 38(4), 868–877.doi:10.1139/x07-162 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86294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1D63C1-0F2A-49E9-86D2-5AD45506A239}"/>
              </a:ext>
            </a:extLst>
          </p:cNvPr>
          <p:cNvSpPr txBox="1"/>
          <p:nvPr/>
        </p:nvSpPr>
        <p:spPr>
          <a:xfrm>
            <a:off x="328981" y="404446"/>
            <a:ext cx="798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WHAT CAN I USE IT FOR?</a:t>
            </a:r>
          </a:p>
        </p:txBody>
      </p:sp>
      <p:sp>
        <p:nvSpPr>
          <p:cNvPr id="9" name="Rectangle 118">
            <a:extLst>
              <a:ext uri="{FF2B5EF4-FFF2-40B4-BE49-F238E27FC236}">
                <a16:creationId xmlns:a16="http://schemas.microsoft.com/office/drawing/2014/main" id="{F611A9E4-D31C-4AD9-891A-7A974700A5F8}"/>
              </a:ext>
            </a:extLst>
          </p:cNvPr>
          <p:cNvSpPr txBox="1">
            <a:spLocks noChangeArrowheads="1"/>
          </p:cNvSpPr>
          <p:nvPr/>
        </p:nvSpPr>
        <p:spPr>
          <a:xfrm>
            <a:off x="96585" y="1140790"/>
            <a:ext cx="6706504" cy="3473981"/>
          </a:xfrm>
          <a:prstGeom prst="rect">
            <a:avLst/>
          </a:prstGeom>
          <a:noFill/>
        </p:spPr>
        <p:txBody>
          <a:bodyPr vert="horz" lIns="417643" tIns="208822" rIns="417643" bIns="208822" numCol="1" spcCol="54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Many-criteria forest management:</a:t>
            </a:r>
          </a:p>
          <a:p>
            <a:r>
              <a:rPr lang="en-GB" sz="2000" dirty="0"/>
              <a:t>When?(Rotation)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CB7C25A-28D3-4BB6-8CCA-616E7A923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43" y="4139699"/>
            <a:ext cx="2929979" cy="1872328"/>
          </a:xfrm>
          <a:prstGeom prst="rect">
            <a:avLst/>
          </a:prstGeom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AC7A64CB-9703-4F32-9AFB-2E1BACB19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37" y="2274214"/>
            <a:ext cx="2393221" cy="1865485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107F650B-A459-4B92-B148-2C2C6CABA0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41"/>
          <a:stretch/>
        </p:blipFill>
        <p:spPr>
          <a:xfrm>
            <a:off x="4047348" y="2346746"/>
            <a:ext cx="3363565" cy="366528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1ED0FEF-101F-438F-9094-E9CE9A519BBD}"/>
              </a:ext>
            </a:extLst>
          </p:cNvPr>
          <p:cNvSpPr txBox="1"/>
          <p:nvPr/>
        </p:nvSpPr>
        <p:spPr>
          <a:xfrm>
            <a:off x="1215711" y="6220912"/>
            <a:ext cx="6207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Ref: </a:t>
            </a:r>
            <a:r>
              <a:rPr lang="en-US" sz="1000" dirty="0" err="1"/>
              <a:t>Yagil</a:t>
            </a:r>
            <a:r>
              <a:rPr lang="en-US" sz="1000" dirty="0"/>
              <a:t> </a:t>
            </a:r>
            <a:r>
              <a:rPr lang="en-US" sz="1000" dirty="0" err="1"/>
              <a:t>Osem</a:t>
            </a:r>
            <a:r>
              <a:rPr lang="en-US" sz="1000" dirty="0"/>
              <a:t> and K. O’Hara  2016 An ecohydrological approach to managing dryland forests: integration of leaf area metrics into assessment and management Forestry, 89, 338–349, doi:10.1093/forestry/cpw021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25421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1D63C1-0F2A-49E9-86D2-5AD45506A239}"/>
              </a:ext>
            </a:extLst>
          </p:cNvPr>
          <p:cNvSpPr txBox="1"/>
          <p:nvPr/>
        </p:nvSpPr>
        <p:spPr>
          <a:xfrm>
            <a:off x="328981" y="404446"/>
            <a:ext cx="798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WHAT CAN I USE IT FOR?</a:t>
            </a:r>
          </a:p>
        </p:txBody>
      </p:sp>
      <p:sp>
        <p:nvSpPr>
          <p:cNvPr id="9" name="Rectangle 118">
            <a:extLst>
              <a:ext uri="{FF2B5EF4-FFF2-40B4-BE49-F238E27FC236}">
                <a16:creationId xmlns:a16="http://schemas.microsoft.com/office/drawing/2014/main" id="{F611A9E4-D31C-4AD9-891A-7A974700A5F8}"/>
              </a:ext>
            </a:extLst>
          </p:cNvPr>
          <p:cNvSpPr txBox="1">
            <a:spLocks noChangeArrowheads="1"/>
          </p:cNvSpPr>
          <p:nvPr/>
        </p:nvSpPr>
        <p:spPr>
          <a:xfrm>
            <a:off x="96585" y="1140790"/>
            <a:ext cx="6706504" cy="3473981"/>
          </a:xfrm>
          <a:prstGeom prst="rect">
            <a:avLst/>
          </a:prstGeom>
          <a:noFill/>
        </p:spPr>
        <p:txBody>
          <a:bodyPr vert="horz" lIns="417643" tIns="208822" rIns="417643" bIns="208822" numCol="1" spcCol="54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Many-criteria forest management:</a:t>
            </a:r>
          </a:p>
          <a:p>
            <a:r>
              <a:rPr lang="en-GB" sz="2000" dirty="0"/>
              <a:t>How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DFF02F2-F57D-47B6-91B2-69D2844F06BC}"/>
              </a:ext>
            </a:extLst>
          </p:cNvPr>
          <p:cNvSpPr txBox="1">
            <a:spLocks/>
          </p:cNvSpPr>
          <p:nvPr/>
        </p:nvSpPr>
        <p:spPr>
          <a:xfrm>
            <a:off x="198301" y="2730735"/>
            <a:ext cx="2022931" cy="25830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0" dirty="0"/>
              <a:t>Thinning.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0" dirty="0"/>
              <a:t>Regeneration/Improvement treatments.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0" dirty="0"/>
              <a:t>Spatial thinning distribution.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0" dirty="0"/>
              <a:t>Species and stratum.</a:t>
            </a:r>
          </a:p>
          <a:p>
            <a:endParaRPr lang="en-US" sz="1300" b="0" dirty="0"/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32A8ABF5-5CDD-4936-B4AE-B90ADC047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857" y="2132477"/>
            <a:ext cx="2398143" cy="3779542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E63F5F3B-E7EF-4624-B39B-B8AE807F8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908150"/>
            <a:ext cx="4172731" cy="1844010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2213AC38-39F8-424A-9CD7-395CDC249C2E}"/>
              </a:ext>
            </a:extLst>
          </p:cNvPr>
          <p:cNvSpPr/>
          <p:nvPr/>
        </p:nvSpPr>
        <p:spPr>
          <a:xfrm>
            <a:off x="2003288" y="6501712"/>
            <a:ext cx="34083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AdvP41153C"/>
              </a:rPr>
              <a:t>Ref: Agee et al., 2005. doi:10.1016/j.foreco.2005.01.034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6458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1D63C1-0F2A-49E9-86D2-5AD45506A239}"/>
              </a:ext>
            </a:extLst>
          </p:cNvPr>
          <p:cNvSpPr txBox="1"/>
          <p:nvPr/>
        </p:nvSpPr>
        <p:spPr>
          <a:xfrm>
            <a:off x="328981" y="404446"/>
            <a:ext cx="798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HOW DOES IT WORK?</a:t>
            </a:r>
          </a:p>
        </p:txBody>
      </p:sp>
      <p:sp>
        <p:nvSpPr>
          <p:cNvPr id="9" name="Rectangle 118">
            <a:extLst>
              <a:ext uri="{FF2B5EF4-FFF2-40B4-BE49-F238E27FC236}">
                <a16:creationId xmlns:a16="http://schemas.microsoft.com/office/drawing/2014/main" id="{F611A9E4-D31C-4AD9-891A-7A974700A5F8}"/>
              </a:ext>
            </a:extLst>
          </p:cNvPr>
          <p:cNvSpPr txBox="1">
            <a:spLocks noChangeArrowheads="1"/>
          </p:cNvSpPr>
          <p:nvPr/>
        </p:nvSpPr>
        <p:spPr>
          <a:xfrm>
            <a:off x="96584" y="1140790"/>
            <a:ext cx="7529277" cy="4879010"/>
          </a:xfrm>
          <a:prstGeom prst="rect">
            <a:avLst/>
          </a:prstGeom>
          <a:noFill/>
        </p:spPr>
        <p:txBody>
          <a:bodyPr vert="horz" lIns="417643" tIns="208822" rIns="417643" bIns="208822" numCol="1" spcCol="54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270"/>
              </a:spcBef>
              <a:spcAft>
                <a:spcPts val="900"/>
              </a:spcAft>
            </a:pPr>
            <a:r>
              <a:rPr lang="en-GB" sz="2000" b="1" dirty="0"/>
              <a:t>Spatial scale</a:t>
            </a:r>
            <a:r>
              <a:rPr lang="en-GB" sz="2000" dirty="0"/>
              <a:t>: from stand to catchment.</a:t>
            </a:r>
          </a:p>
          <a:p>
            <a:pPr algn="just">
              <a:lnSpc>
                <a:spcPct val="120000"/>
              </a:lnSpc>
              <a:spcBef>
                <a:spcPts val="270"/>
              </a:spcBef>
              <a:spcAft>
                <a:spcPts val="900"/>
              </a:spcAft>
            </a:pPr>
            <a:r>
              <a:rPr lang="en-GB" sz="2000" b="1" dirty="0"/>
              <a:t>Objectives</a:t>
            </a:r>
            <a:r>
              <a:rPr lang="en-GB" sz="2000" dirty="0"/>
              <a:t>: up to 4 among: water production, biomass production, CO</a:t>
            </a:r>
            <a:r>
              <a:rPr lang="en-GB" sz="2000" baseline="-25000" dirty="0"/>
              <a:t>2</a:t>
            </a:r>
            <a:r>
              <a:rPr lang="en-GB" sz="2000" dirty="0"/>
              <a:t>, fire risk, climatic resilience and biodiversity.</a:t>
            </a:r>
          </a:p>
          <a:p>
            <a:pPr algn="just">
              <a:lnSpc>
                <a:spcPct val="120000"/>
              </a:lnSpc>
              <a:spcBef>
                <a:spcPts val="270"/>
              </a:spcBef>
              <a:spcAft>
                <a:spcPts val="900"/>
              </a:spcAft>
            </a:pPr>
            <a:r>
              <a:rPr lang="en-GB" sz="2000" dirty="0"/>
              <a:t>The user establishes the relevance of each objective.</a:t>
            </a:r>
          </a:p>
          <a:p>
            <a:pPr algn="just">
              <a:lnSpc>
                <a:spcPct val="120000"/>
              </a:lnSpc>
              <a:spcBef>
                <a:spcPts val="270"/>
              </a:spcBef>
              <a:spcAft>
                <a:spcPts val="900"/>
              </a:spcAft>
            </a:pPr>
            <a:r>
              <a:rPr lang="en-GB" sz="2000" b="1" dirty="0"/>
              <a:t>Decision variables</a:t>
            </a:r>
            <a:r>
              <a:rPr lang="en-GB" sz="2000" dirty="0"/>
              <a:t>: what, how, when and/or where.</a:t>
            </a:r>
          </a:p>
          <a:p>
            <a:pPr algn="just">
              <a:lnSpc>
                <a:spcPct val="120000"/>
              </a:lnSpc>
              <a:spcBef>
                <a:spcPts val="270"/>
              </a:spcBef>
              <a:spcAft>
                <a:spcPts val="900"/>
              </a:spcAft>
            </a:pPr>
            <a:r>
              <a:rPr lang="en-GB" sz="2000" dirty="0"/>
              <a:t>Combines optimization algorithms with eco-hydrological simulation, such as:</a:t>
            </a:r>
          </a:p>
          <a:p>
            <a:pPr lvl="1" algn="just">
              <a:lnSpc>
                <a:spcPct val="120000"/>
              </a:lnSpc>
              <a:spcBef>
                <a:spcPts val="270"/>
              </a:spcBef>
              <a:spcAft>
                <a:spcPts val="900"/>
              </a:spcAft>
            </a:pPr>
            <a:r>
              <a:rPr lang="en-GB" sz="1600" dirty="0"/>
              <a:t>TETIS (UPV-Spain)</a:t>
            </a:r>
          </a:p>
          <a:p>
            <a:pPr lvl="1" algn="just">
              <a:lnSpc>
                <a:spcPct val="120000"/>
              </a:lnSpc>
              <a:spcBef>
                <a:spcPts val="270"/>
              </a:spcBef>
              <a:spcAft>
                <a:spcPts val="900"/>
              </a:spcAft>
            </a:pPr>
            <a:r>
              <a:rPr lang="en-GB" sz="1600" dirty="0"/>
              <a:t>RHESSYS (</a:t>
            </a:r>
            <a:r>
              <a:rPr lang="en-US" sz="1600" dirty="0"/>
              <a:t>UCSB, USA)</a:t>
            </a:r>
            <a:endParaRPr lang="en-GB" sz="1600" dirty="0"/>
          </a:p>
          <a:p>
            <a:pPr algn="just">
              <a:lnSpc>
                <a:spcPct val="120000"/>
              </a:lnSpc>
              <a:spcBef>
                <a:spcPts val="270"/>
              </a:spcBef>
              <a:spcAft>
                <a:spcPts val="900"/>
              </a:spcAft>
            </a:pPr>
            <a:r>
              <a:rPr lang="en-GB" sz="2000" dirty="0"/>
              <a:t>RESULTS: list of possible solutions.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16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1D63C1-0F2A-49E9-86D2-5AD45506A239}"/>
              </a:ext>
            </a:extLst>
          </p:cNvPr>
          <p:cNvSpPr txBox="1"/>
          <p:nvPr/>
        </p:nvSpPr>
        <p:spPr>
          <a:xfrm>
            <a:off x="328981" y="404446"/>
            <a:ext cx="798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WHAT DO I NEED?</a:t>
            </a:r>
          </a:p>
        </p:txBody>
      </p:sp>
      <p:sp>
        <p:nvSpPr>
          <p:cNvPr id="9" name="Rectangle 118">
            <a:extLst>
              <a:ext uri="{FF2B5EF4-FFF2-40B4-BE49-F238E27FC236}">
                <a16:creationId xmlns:a16="http://schemas.microsoft.com/office/drawing/2014/main" id="{F611A9E4-D31C-4AD9-891A-7A974700A5F8}"/>
              </a:ext>
            </a:extLst>
          </p:cNvPr>
          <p:cNvSpPr txBox="1">
            <a:spLocks noChangeArrowheads="1"/>
          </p:cNvSpPr>
          <p:nvPr/>
        </p:nvSpPr>
        <p:spPr>
          <a:xfrm>
            <a:off x="96584" y="1140790"/>
            <a:ext cx="7529277" cy="3473981"/>
          </a:xfrm>
          <a:prstGeom prst="rect">
            <a:avLst/>
          </a:prstGeom>
          <a:noFill/>
        </p:spPr>
        <p:txBody>
          <a:bodyPr vert="horz" lIns="417643" tIns="208822" rIns="417643" bIns="208822" numCol="1" spcCol="54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270"/>
              </a:spcBef>
              <a:spcAft>
                <a:spcPts val="900"/>
              </a:spcAft>
            </a:pPr>
            <a:r>
              <a:rPr lang="en-GB" sz="2000" dirty="0"/>
              <a:t>Inputs for the eco-hydrological simulation:</a:t>
            </a:r>
          </a:p>
          <a:p>
            <a:pPr lvl="1" algn="just">
              <a:lnSpc>
                <a:spcPct val="120000"/>
              </a:lnSpc>
              <a:spcBef>
                <a:spcPts val="270"/>
              </a:spcBef>
              <a:spcAft>
                <a:spcPts val="900"/>
              </a:spcAft>
            </a:pPr>
            <a:r>
              <a:rPr lang="en-GB" sz="1600" dirty="0"/>
              <a:t>DTM</a:t>
            </a:r>
          </a:p>
          <a:p>
            <a:pPr lvl="1" algn="just">
              <a:lnSpc>
                <a:spcPct val="120000"/>
              </a:lnSpc>
              <a:spcBef>
                <a:spcPts val="270"/>
              </a:spcBef>
              <a:spcAft>
                <a:spcPts val="900"/>
              </a:spcAft>
            </a:pPr>
            <a:r>
              <a:rPr lang="en-GB" sz="1600" dirty="0"/>
              <a:t>Vegetation: species and forest cover maps</a:t>
            </a:r>
          </a:p>
          <a:p>
            <a:pPr lvl="1" algn="just">
              <a:lnSpc>
                <a:spcPct val="120000"/>
              </a:lnSpc>
              <a:spcBef>
                <a:spcPts val="270"/>
              </a:spcBef>
              <a:spcAft>
                <a:spcPts val="900"/>
              </a:spcAft>
            </a:pPr>
            <a:r>
              <a:rPr lang="en-GB" sz="1600" dirty="0"/>
              <a:t>Sol characteristics</a:t>
            </a:r>
          </a:p>
          <a:p>
            <a:pPr lvl="1" algn="just">
              <a:lnSpc>
                <a:spcPct val="120000"/>
              </a:lnSpc>
              <a:spcBef>
                <a:spcPts val="270"/>
              </a:spcBef>
              <a:spcAft>
                <a:spcPts val="900"/>
              </a:spcAft>
            </a:pPr>
            <a:r>
              <a:rPr lang="en-GB" sz="1600" dirty="0"/>
              <a:t>Climate data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2F661ECC-67C5-4F67-8309-AD99F700CEF0}"/>
              </a:ext>
            </a:extLst>
          </p:cNvPr>
          <p:cNvGrpSpPr/>
          <p:nvPr/>
        </p:nvGrpSpPr>
        <p:grpSpPr>
          <a:xfrm>
            <a:off x="5602264" y="1692009"/>
            <a:ext cx="2105659" cy="3473982"/>
            <a:chOff x="5602264" y="1692009"/>
            <a:chExt cx="2105659" cy="347398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E259ED9-C3BE-4A47-B1D2-0B8EADF9C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02264" y="1692009"/>
              <a:ext cx="2105659" cy="3473982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7F9427F5-1DA3-44C2-BAD7-CCAC919212FE}"/>
                </a:ext>
              </a:extLst>
            </p:cNvPr>
            <p:cNvSpPr txBox="1"/>
            <p:nvPr/>
          </p:nvSpPr>
          <p:spPr>
            <a:xfrm>
              <a:off x="6060830" y="2816589"/>
              <a:ext cx="3048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00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007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2E3B3BF-B6AA-455C-AAFC-6EB00D729CA1}"/>
              </a:ext>
            </a:extLst>
          </p:cNvPr>
          <p:cNvSpPr txBox="1"/>
          <p:nvPr/>
        </p:nvSpPr>
        <p:spPr>
          <a:xfrm>
            <a:off x="5621024" y="4508923"/>
            <a:ext cx="3061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Prepared by:  María González Sanchis</a:t>
            </a:r>
          </a:p>
          <a:p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macgonsa@gmail.com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970AF54-267A-44E8-AAD9-02019C77406B}"/>
              </a:ext>
            </a:extLst>
          </p:cNvPr>
          <p:cNvSpPr txBox="1"/>
          <p:nvPr/>
        </p:nvSpPr>
        <p:spPr>
          <a:xfrm>
            <a:off x="770964" y="4919257"/>
            <a:ext cx="2240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Webminar</a:t>
            </a:r>
          </a:p>
          <a:p>
            <a:r>
              <a:rPr lang="it-IT" sz="1400" i="1" dirty="0">
                <a:solidFill>
                  <a:schemeClr val="accent6">
                    <a:lumMod val="50000"/>
                  </a:schemeClr>
                </a:solidFill>
              </a:rPr>
              <a:t>27° May 2020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C14DE617-3596-4E03-B7E8-ACF011B65233}"/>
              </a:ext>
            </a:extLst>
          </p:cNvPr>
          <p:cNvSpPr/>
          <p:nvPr/>
        </p:nvSpPr>
        <p:spPr>
          <a:xfrm>
            <a:off x="1828474" y="6003849"/>
            <a:ext cx="695822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1050" dirty="0" err="1">
                <a:latin typeface="Calibri" charset="0"/>
                <a:ea typeface="Calibri" charset="0"/>
                <a:cs typeface="Calibri" charset="0"/>
              </a:rPr>
              <a:t>project</a:t>
            </a:r>
            <a:r>
              <a:rPr lang="it-IT" sz="1050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it-IT" sz="1050" i="1" dirty="0">
                <a:latin typeface="Calibri" charset="0"/>
                <a:ea typeface="Calibri" charset="0"/>
                <a:cs typeface="Calibri" charset="0"/>
              </a:rPr>
              <a:t>LIFE RESILIENT FORESTS – </a:t>
            </a:r>
            <a:r>
              <a:rPr lang="it-IT" sz="1050" i="1" dirty="0" err="1">
                <a:latin typeface="Calibri" charset="0"/>
                <a:ea typeface="Calibri" charset="0"/>
                <a:cs typeface="Calibri" charset="0"/>
              </a:rPr>
              <a:t>Coupling</a:t>
            </a:r>
            <a:r>
              <a:rPr lang="it-IT" sz="1050" i="1" dirty="0">
                <a:latin typeface="Calibri" charset="0"/>
                <a:ea typeface="Calibri" charset="0"/>
                <a:cs typeface="Calibri" charset="0"/>
              </a:rPr>
              <a:t> water, </a:t>
            </a:r>
            <a:r>
              <a:rPr lang="it-IT" sz="1050" i="1" dirty="0" err="1">
                <a:latin typeface="Calibri" charset="0"/>
                <a:ea typeface="Calibri" charset="0"/>
                <a:cs typeface="Calibri" charset="0"/>
              </a:rPr>
              <a:t>fire</a:t>
            </a:r>
            <a:r>
              <a:rPr lang="it-IT" sz="1050" i="1" dirty="0"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it-IT" sz="1050" i="1" dirty="0" err="1">
                <a:latin typeface="Calibri" charset="0"/>
                <a:ea typeface="Calibri" charset="0"/>
                <a:cs typeface="Calibri" charset="0"/>
              </a:rPr>
              <a:t>climate</a:t>
            </a:r>
            <a:r>
              <a:rPr lang="it-IT" sz="105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050" i="1" dirty="0" err="1">
                <a:latin typeface="Calibri" charset="0"/>
                <a:ea typeface="Calibri" charset="0"/>
                <a:cs typeface="Calibri" charset="0"/>
              </a:rPr>
              <a:t>resilience</a:t>
            </a:r>
            <a:r>
              <a:rPr lang="it-IT" sz="1050" i="1" dirty="0">
                <a:latin typeface="Calibri" charset="0"/>
                <a:ea typeface="Calibri" charset="0"/>
                <a:cs typeface="Calibri" charset="0"/>
              </a:rPr>
              <a:t> with </a:t>
            </a:r>
            <a:r>
              <a:rPr lang="it-IT" sz="1050" i="1" dirty="0" err="1">
                <a:latin typeface="Calibri" charset="0"/>
                <a:ea typeface="Calibri" charset="0"/>
                <a:cs typeface="Calibri" charset="0"/>
              </a:rPr>
              <a:t>biomass</a:t>
            </a:r>
            <a:r>
              <a:rPr lang="it-IT" sz="1050" i="1" dirty="0">
                <a:latin typeface="Calibri" charset="0"/>
                <a:ea typeface="Calibri" charset="0"/>
                <a:cs typeface="Calibri" charset="0"/>
              </a:rPr>
              <a:t> production from </a:t>
            </a:r>
            <a:r>
              <a:rPr lang="it-IT" sz="1050" i="1" dirty="0" err="1">
                <a:latin typeface="Calibri" charset="0"/>
                <a:ea typeface="Calibri" charset="0"/>
                <a:cs typeface="Calibri" charset="0"/>
              </a:rPr>
              <a:t>forestry</a:t>
            </a:r>
            <a:r>
              <a:rPr lang="it-IT" sz="1050" i="1" dirty="0">
                <a:latin typeface="Calibri" charset="0"/>
                <a:ea typeface="Calibri" charset="0"/>
                <a:cs typeface="Calibri" charset="0"/>
              </a:rPr>
              <a:t> to </a:t>
            </a:r>
            <a:r>
              <a:rPr lang="it-IT" sz="1050" i="1" dirty="0" err="1">
                <a:latin typeface="Calibri" charset="0"/>
                <a:ea typeface="Calibri" charset="0"/>
                <a:cs typeface="Calibri" charset="0"/>
              </a:rPr>
              <a:t>adapt</a:t>
            </a:r>
            <a:r>
              <a:rPr lang="it-IT" sz="105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050" i="1" dirty="0" err="1">
                <a:latin typeface="Calibri" charset="0"/>
                <a:ea typeface="Calibri" charset="0"/>
                <a:cs typeface="Calibri" charset="0"/>
              </a:rPr>
              <a:t>watersheds</a:t>
            </a:r>
            <a:r>
              <a:rPr lang="it-IT" sz="1050" i="1" dirty="0">
                <a:latin typeface="Calibri" charset="0"/>
                <a:ea typeface="Calibri" charset="0"/>
                <a:cs typeface="Calibri" charset="0"/>
              </a:rPr>
              <a:t> to </a:t>
            </a:r>
            <a:r>
              <a:rPr lang="it-IT" sz="1050" i="1" dirty="0" err="1">
                <a:latin typeface="Calibri" charset="0"/>
                <a:ea typeface="Calibri" charset="0"/>
                <a:cs typeface="Calibri" charset="0"/>
              </a:rPr>
              <a:t>climate</a:t>
            </a:r>
            <a:r>
              <a:rPr lang="it-IT" sz="105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050" i="1" dirty="0" err="1">
                <a:latin typeface="Calibri" charset="0"/>
                <a:ea typeface="Calibri" charset="0"/>
                <a:cs typeface="Calibri" charset="0"/>
              </a:rPr>
              <a:t>change</a:t>
            </a:r>
            <a:r>
              <a:rPr lang="it-IT" sz="1050" i="1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it-IT" sz="1050" dirty="0" err="1"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it-IT" sz="1050" dirty="0">
                <a:latin typeface="Calibri" charset="0"/>
                <a:ea typeface="Calibri" charset="0"/>
                <a:cs typeface="Calibri" charset="0"/>
              </a:rPr>
              <a:t> co-</a:t>
            </a:r>
            <a:r>
              <a:rPr lang="it-IT" sz="1050" dirty="0" err="1">
                <a:latin typeface="Calibri" charset="0"/>
                <a:ea typeface="Calibri" charset="0"/>
                <a:cs typeface="Calibri" charset="0"/>
              </a:rPr>
              <a:t>funded</a:t>
            </a:r>
            <a:r>
              <a:rPr lang="it-IT" sz="1050" dirty="0">
                <a:latin typeface="Calibri" charset="0"/>
                <a:ea typeface="Calibri" charset="0"/>
                <a:cs typeface="Calibri" charset="0"/>
              </a:rPr>
              <a:t> by the LIFE </a:t>
            </a:r>
            <a:r>
              <a:rPr lang="it-IT" sz="1050" dirty="0" err="1">
                <a:latin typeface="Calibri" charset="0"/>
                <a:ea typeface="Calibri" charset="0"/>
                <a:cs typeface="Calibri" charset="0"/>
              </a:rPr>
              <a:t>Programme</a:t>
            </a:r>
            <a:r>
              <a:rPr lang="it-IT" sz="1050" dirty="0">
                <a:latin typeface="Calibri" charset="0"/>
                <a:ea typeface="Calibri" charset="0"/>
                <a:cs typeface="Calibri" charset="0"/>
              </a:rPr>
              <a:t> of the </a:t>
            </a:r>
            <a:r>
              <a:rPr lang="it-IT" sz="1050" dirty="0" err="1">
                <a:latin typeface="Calibri" charset="0"/>
                <a:ea typeface="Calibri" charset="0"/>
                <a:cs typeface="Calibri" charset="0"/>
              </a:rPr>
              <a:t>European</a:t>
            </a:r>
            <a:r>
              <a:rPr lang="it-IT" sz="1050" dirty="0">
                <a:latin typeface="Calibri" charset="0"/>
                <a:ea typeface="Calibri" charset="0"/>
                <a:cs typeface="Calibri" charset="0"/>
              </a:rPr>
              <a:t> Union under </a:t>
            </a:r>
            <a:r>
              <a:rPr lang="it-IT" sz="1050" dirty="0" err="1">
                <a:latin typeface="Calibri" charset="0"/>
                <a:ea typeface="Calibri" charset="0"/>
                <a:cs typeface="Calibri" charset="0"/>
              </a:rPr>
              <a:t>contract</a:t>
            </a:r>
            <a:r>
              <a:rPr lang="it-IT" sz="105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050" dirty="0" err="1">
                <a:latin typeface="Calibri" charset="0"/>
                <a:ea typeface="Calibri" charset="0"/>
                <a:cs typeface="Calibri" charset="0"/>
              </a:rPr>
              <a:t>number</a:t>
            </a:r>
            <a:r>
              <a:rPr lang="it-IT" sz="1050" dirty="0">
                <a:latin typeface="Calibri" charset="0"/>
                <a:ea typeface="Calibri" charset="0"/>
                <a:cs typeface="Calibri" charset="0"/>
              </a:rPr>
              <a:t> LIFE 17 CCA/ES/000063.</a:t>
            </a:r>
          </a:p>
        </p:txBody>
      </p:sp>
      <p:pic>
        <p:nvPicPr>
          <p:cNvPr id="18" name="Segnaposto contenuto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731" y="371771"/>
            <a:ext cx="4801185" cy="2273828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0466" y="-2637424"/>
            <a:ext cx="2527214" cy="653116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C24BD52A-43FA-4042-963F-76047A5B0E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32" y="5971367"/>
            <a:ext cx="892653" cy="644693"/>
          </a:xfrm>
          <a:prstGeom prst="rect">
            <a:avLst/>
          </a:prstGeom>
        </p:spPr>
      </p:pic>
      <p:sp>
        <p:nvSpPr>
          <p:cNvPr id="11" name="Rettangolo 11">
            <a:extLst>
              <a:ext uri="{FF2B5EF4-FFF2-40B4-BE49-F238E27FC236}">
                <a16:creationId xmlns:a16="http://schemas.microsoft.com/office/drawing/2014/main" id="{198CD75C-A1BF-437D-BF65-940620505310}"/>
              </a:ext>
            </a:extLst>
          </p:cNvPr>
          <p:cNvSpPr/>
          <p:nvPr/>
        </p:nvSpPr>
        <p:spPr>
          <a:xfrm>
            <a:off x="837532" y="2999388"/>
            <a:ext cx="73279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i="1" dirty="0">
                <a:solidFill>
                  <a:schemeClr val="accent6">
                    <a:lumMod val="75000"/>
                  </a:schemeClr>
                </a:solidFill>
              </a:rPr>
              <a:t>Coupling water, fire and climate resilience with biomass production from forestry to adapt watersheds to climate change</a:t>
            </a:r>
          </a:p>
        </p:txBody>
      </p:sp>
      <p:pic>
        <p:nvPicPr>
          <p:cNvPr id="10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21BC430-952B-4FA0-BAD6-FA2C45BDF4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909" y="5032143"/>
            <a:ext cx="1096836" cy="99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71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55CB0DF-796E-4869-8FAD-BD5098FA9FF5}"/>
              </a:ext>
            </a:extLst>
          </p:cNvPr>
          <p:cNvSpPr/>
          <p:nvPr/>
        </p:nvSpPr>
        <p:spPr>
          <a:xfrm>
            <a:off x="328981" y="2637692"/>
            <a:ext cx="4467675" cy="2344616"/>
          </a:xfrm>
          <a:prstGeom prst="rect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1D63C1-0F2A-49E9-86D2-5AD45506A239}"/>
              </a:ext>
            </a:extLst>
          </p:cNvPr>
          <p:cNvSpPr txBox="1"/>
          <p:nvPr/>
        </p:nvSpPr>
        <p:spPr>
          <a:xfrm>
            <a:off x="328981" y="404446"/>
            <a:ext cx="798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WHAT DO I NEED?</a:t>
            </a:r>
          </a:p>
        </p:txBody>
      </p:sp>
      <p:sp>
        <p:nvSpPr>
          <p:cNvPr id="9" name="Rectangle 118">
            <a:extLst>
              <a:ext uri="{FF2B5EF4-FFF2-40B4-BE49-F238E27FC236}">
                <a16:creationId xmlns:a16="http://schemas.microsoft.com/office/drawing/2014/main" id="{F611A9E4-D31C-4AD9-891A-7A974700A5F8}"/>
              </a:ext>
            </a:extLst>
          </p:cNvPr>
          <p:cNvSpPr txBox="1">
            <a:spLocks noChangeArrowheads="1"/>
          </p:cNvSpPr>
          <p:nvPr/>
        </p:nvSpPr>
        <p:spPr>
          <a:xfrm>
            <a:off x="96584" y="1140791"/>
            <a:ext cx="7529277" cy="1684472"/>
          </a:xfrm>
          <a:prstGeom prst="rect">
            <a:avLst/>
          </a:prstGeom>
          <a:noFill/>
        </p:spPr>
        <p:txBody>
          <a:bodyPr vert="horz" lIns="417643" tIns="208822" rIns="417643" bIns="208822" numCol="1" spcCol="54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270"/>
              </a:spcBef>
              <a:spcAft>
                <a:spcPts val="900"/>
              </a:spcAft>
            </a:pPr>
            <a:r>
              <a:rPr lang="en-GB" sz="2000" dirty="0"/>
              <a:t>Outline of management possibilities and objectives accordingly (site, species, structure, age, density and vulnerability).</a:t>
            </a:r>
          </a:p>
          <a:p>
            <a:pPr marL="0" indent="0" algn="just">
              <a:lnSpc>
                <a:spcPct val="120000"/>
              </a:lnSpc>
              <a:spcBef>
                <a:spcPts val="270"/>
              </a:spcBef>
              <a:spcAft>
                <a:spcPts val="900"/>
              </a:spcAft>
              <a:buNone/>
            </a:pPr>
            <a:endParaRPr lang="en-GB" sz="20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763C3FF-5AD8-4D61-AE9E-4888DFAB4496}"/>
              </a:ext>
            </a:extLst>
          </p:cNvPr>
          <p:cNvSpPr txBox="1"/>
          <p:nvPr/>
        </p:nvSpPr>
        <p:spPr>
          <a:xfrm>
            <a:off x="2332898" y="3244334"/>
            <a:ext cx="23915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Eco-hydrological model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4472F6A-A6C7-48F7-97FB-E27BD2BB3058}"/>
              </a:ext>
            </a:extLst>
          </p:cNvPr>
          <p:cNvSpPr txBox="1"/>
          <p:nvPr/>
        </p:nvSpPr>
        <p:spPr>
          <a:xfrm>
            <a:off x="2332590" y="4091354"/>
            <a:ext cx="2432841" cy="14942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Management options</a:t>
            </a:r>
          </a:p>
          <a:p>
            <a:pPr algn="ctr"/>
            <a:r>
              <a:rPr lang="en-GB" dirty="0"/>
              <a:t>+</a:t>
            </a:r>
          </a:p>
          <a:p>
            <a:pPr algn="ctr"/>
            <a:r>
              <a:rPr lang="en-GB" dirty="0"/>
              <a:t>Objectives</a:t>
            </a:r>
          </a:p>
          <a:p>
            <a:pPr algn="ctr"/>
            <a:r>
              <a:rPr lang="en-GB" dirty="0"/>
              <a:t>+</a:t>
            </a:r>
          </a:p>
          <a:p>
            <a:pPr algn="ctr"/>
            <a:r>
              <a:rPr lang="en-GB" dirty="0"/>
              <a:t>Optimization algorithm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71EB2B-1955-40DD-8283-00EB9A94EFB9}"/>
              </a:ext>
            </a:extLst>
          </p:cNvPr>
          <p:cNvSpPr txBox="1"/>
          <p:nvPr/>
        </p:nvSpPr>
        <p:spPr>
          <a:xfrm>
            <a:off x="392719" y="3241431"/>
            <a:ext cx="1436078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Model inputs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AA2CA1B8-1E8C-4732-B058-8A4C80BBD00E}"/>
              </a:ext>
            </a:extLst>
          </p:cNvPr>
          <p:cNvSpPr/>
          <p:nvPr/>
        </p:nvSpPr>
        <p:spPr>
          <a:xfrm>
            <a:off x="1899140" y="3376246"/>
            <a:ext cx="375138" cy="105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8CC06255-0DEC-4CDA-A130-FD29CB238CB4}"/>
              </a:ext>
            </a:extLst>
          </p:cNvPr>
          <p:cNvSpPr/>
          <p:nvPr/>
        </p:nvSpPr>
        <p:spPr>
          <a:xfrm>
            <a:off x="3223545" y="3642563"/>
            <a:ext cx="152400" cy="4192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9E74D7B0-D324-496D-B0BA-7D3BB0DB01D5}"/>
              </a:ext>
            </a:extLst>
          </p:cNvPr>
          <p:cNvSpPr/>
          <p:nvPr/>
        </p:nvSpPr>
        <p:spPr>
          <a:xfrm rot="10800000">
            <a:off x="3528345" y="3642563"/>
            <a:ext cx="152400" cy="4192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AF0C4AED-C858-468C-B588-3FAFD3AC6783}"/>
              </a:ext>
            </a:extLst>
          </p:cNvPr>
          <p:cNvSpPr/>
          <p:nvPr/>
        </p:nvSpPr>
        <p:spPr>
          <a:xfrm>
            <a:off x="4853357" y="3667535"/>
            <a:ext cx="838198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C665FFC-1F8E-4CEC-ADCE-766AC1E55233}"/>
              </a:ext>
            </a:extLst>
          </p:cNvPr>
          <p:cNvSpPr/>
          <p:nvPr/>
        </p:nvSpPr>
        <p:spPr>
          <a:xfrm>
            <a:off x="5748256" y="3131285"/>
            <a:ext cx="2247763" cy="1392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948568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C733534-1DC7-44C7-82B7-73E4EEBD0F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6DA1D7-CBED-4FE6-A008-4C73BB0CFF28}"/>
              </a:ext>
            </a:extLst>
          </p:cNvPr>
          <p:cNvSpPr txBox="1"/>
          <p:nvPr/>
        </p:nvSpPr>
        <p:spPr>
          <a:xfrm>
            <a:off x="1940169" y="316523"/>
            <a:ext cx="5679831" cy="5909310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CONTENTS: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1.- Introduction: Project description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2.- Forest management: C.A.F.E. concept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3.- LIFE Resilient Forests DSS Tool: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3.1.- General description                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	       3.1.1.- What is it?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                3.1.2.- What can I use it for?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                3.1.3.- What do I need to use it?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3.2.- Eco-</a:t>
            </a:r>
            <a:r>
              <a:rPr lang="es-ES" sz="2000" b="1" dirty="0" err="1">
                <a:solidFill>
                  <a:schemeClr val="accent6">
                    <a:lumMod val="50000"/>
                  </a:schemeClr>
                </a:solidFill>
              </a:rPr>
              <a:t>hydrological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6">
                    <a:lumMod val="50000"/>
                  </a:schemeClr>
                </a:solidFill>
              </a:rPr>
              <a:t>model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: TETIS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3.3.- Optimization 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4.- Practical example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5.- Questions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584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6122145F-28C1-4BE4-86AB-D715D7CA3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88436" y="13075"/>
            <a:ext cx="8681215" cy="16853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A121290-4437-4AF4-9D6F-99E412110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635" y="-168605"/>
            <a:ext cx="2809876" cy="18391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DAC6B04-7AF9-44ED-B157-E9C41E7DE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5240" y="1685364"/>
            <a:ext cx="2698019" cy="51726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B6857D1-3A60-4CF2-A73B-3F1102311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635" y="1670497"/>
            <a:ext cx="2620686" cy="5172634"/>
          </a:xfrm>
          <a:prstGeom prst="rect">
            <a:avLst/>
          </a:prstGeom>
        </p:spPr>
      </p:pic>
      <p:sp>
        <p:nvSpPr>
          <p:cNvPr id="9" name="Rectangle 118">
            <a:extLst>
              <a:ext uri="{FF2B5EF4-FFF2-40B4-BE49-F238E27FC236}">
                <a16:creationId xmlns:a16="http://schemas.microsoft.com/office/drawing/2014/main" id="{F611A9E4-D31C-4AD9-891A-7A974700A5F8}"/>
              </a:ext>
            </a:extLst>
          </p:cNvPr>
          <p:cNvSpPr txBox="1">
            <a:spLocks noChangeArrowheads="1"/>
          </p:cNvSpPr>
          <p:nvPr/>
        </p:nvSpPr>
        <p:spPr>
          <a:xfrm>
            <a:off x="2325909" y="2763059"/>
            <a:ext cx="4863289" cy="3473981"/>
          </a:xfrm>
          <a:prstGeom prst="rect">
            <a:avLst/>
          </a:prstGeom>
          <a:noFill/>
        </p:spPr>
        <p:txBody>
          <a:bodyPr vert="horz" lIns="417643" tIns="208822" rIns="417643" bIns="208822" numCol="1" spcCol="54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1800" dirty="0">
                <a:solidFill>
                  <a:schemeClr val="accent6">
                    <a:lumMod val="50000"/>
                  </a:schemeClr>
                </a:solidFill>
              </a:rPr>
              <a:t>Co-funded project by the European Union’s LIFE+ Programme to promote a </a:t>
            </a:r>
            <a:r>
              <a:rPr lang="en-GB" sz="1800" b="1" dirty="0">
                <a:solidFill>
                  <a:schemeClr val="accent6">
                    <a:lumMod val="50000"/>
                  </a:schemeClr>
                </a:solidFill>
              </a:rPr>
              <a:t>forest management</a:t>
            </a:r>
            <a:r>
              <a:rPr lang="en-GB" sz="1800" dirty="0">
                <a:solidFill>
                  <a:schemeClr val="accent6">
                    <a:lumMod val="50000"/>
                  </a:schemeClr>
                </a:solidFill>
              </a:rPr>
              <a:t> approach at the </a:t>
            </a:r>
            <a:r>
              <a:rPr lang="en-GB" sz="1800" b="1" dirty="0">
                <a:solidFill>
                  <a:schemeClr val="accent6">
                    <a:lumMod val="50000"/>
                  </a:schemeClr>
                </a:solidFill>
              </a:rPr>
              <a:t>watershed scale</a:t>
            </a:r>
            <a:r>
              <a:rPr lang="en-GB" sz="1800" dirty="0">
                <a:solidFill>
                  <a:schemeClr val="accent6">
                    <a:lumMod val="50000"/>
                  </a:schemeClr>
                </a:solidFill>
              </a:rPr>
              <a:t> that </a:t>
            </a:r>
            <a:r>
              <a:rPr lang="en-GB" sz="1800" b="1" dirty="0">
                <a:solidFill>
                  <a:schemeClr val="accent6">
                    <a:lumMod val="50000"/>
                  </a:schemeClr>
                </a:solidFill>
              </a:rPr>
              <a:t>improves forests resilience</a:t>
            </a:r>
            <a:r>
              <a:rPr lang="en-GB" sz="1800" dirty="0">
                <a:solidFill>
                  <a:schemeClr val="accent6">
                    <a:lumMod val="50000"/>
                  </a:schemeClr>
                </a:solidFill>
              </a:rPr>
              <a:t> to wildfires, water scarcity, environmental degradation and other effects induced by </a:t>
            </a:r>
            <a:r>
              <a:rPr lang="en-GB" sz="1800" b="1" dirty="0">
                <a:solidFill>
                  <a:schemeClr val="accent6">
                    <a:lumMod val="50000"/>
                  </a:schemeClr>
                </a:solidFill>
              </a:rPr>
              <a:t>climate change</a:t>
            </a:r>
            <a:r>
              <a:rPr lang="pt-BR" sz="18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GB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A5FED25-0BC3-4789-B6D2-FBF6073C92D2}"/>
              </a:ext>
            </a:extLst>
          </p:cNvPr>
          <p:cNvSpPr/>
          <p:nvPr/>
        </p:nvSpPr>
        <p:spPr>
          <a:xfrm>
            <a:off x="2105892" y="855757"/>
            <a:ext cx="5347854" cy="176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RESILIENT FORESTS PROJECT</a:t>
            </a:r>
            <a:endParaRPr lang="en-GB" sz="5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453746" y="13075"/>
            <a:ext cx="2658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www.resilientforest.eu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17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3">
            <a:extLst>
              <a:ext uri="{FF2B5EF4-FFF2-40B4-BE49-F238E27FC236}">
                <a16:creationId xmlns:a16="http://schemas.microsoft.com/office/drawing/2014/main" id="{9748ED90-3C7F-49C8-9F94-26350B5143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9" y="128223"/>
            <a:ext cx="1257771" cy="595677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21BC430-952B-4FA0-BAD6-FA2C45BDF4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47" y="2082219"/>
            <a:ext cx="1786965" cy="1626138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69639D-8697-48F9-8FB4-EC9B045C0B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132" y="2371092"/>
            <a:ext cx="2378964" cy="691896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A2C796E-6840-41AC-AAD1-13EFFB9CF3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69" y="2056269"/>
            <a:ext cx="2130265" cy="1420176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F6019C44-AB9F-4BAC-9B7D-909CDD40B5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82" y="4125319"/>
            <a:ext cx="3002115" cy="2001410"/>
          </a:xfrm>
          <a:prstGeom prst="rect">
            <a:avLst/>
          </a:prstGeom>
        </p:spPr>
      </p:pic>
      <p:pic>
        <p:nvPicPr>
          <p:cNvPr id="16" name="Picture 15" descr="A picture containing food, shirt&#10;&#10;Description automatically generated">
            <a:extLst>
              <a:ext uri="{FF2B5EF4-FFF2-40B4-BE49-F238E27FC236}">
                <a16:creationId xmlns:a16="http://schemas.microsoft.com/office/drawing/2014/main" id="{ACE31058-AD98-4A00-84DA-4DEAEE509E6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71" y="4375937"/>
            <a:ext cx="2510456" cy="167363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0452D9D-7FAE-4161-BDD9-9A603D2F4171}"/>
              </a:ext>
            </a:extLst>
          </p:cNvPr>
          <p:cNvSpPr/>
          <p:nvPr/>
        </p:nvSpPr>
        <p:spPr>
          <a:xfrm>
            <a:off x="491697" y="3758694"/>
            <a:ext cx="2635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accent6">
                    <a:lumMod val="50000"/>
                  </a:schemeClr>
                </a:solidFill>
              </a:rPr>
              <a:t>RESEARCH INSTITUTE OF WATER AND ENVIRONMENTAL ENGINEERING Technical University of Valencia, Spain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F12BB5-CA47-42DB-96E6-333F3A35FCB5}"/>
              </a:ext>
            </a:extLst>
          </p:cNvPr>
          <p:cNvSpPr/>
          <p:nvPr/>
        </p:nvSpPr>
        <p:spPr>
          <a:xfrm>
            <a:off x="3173375" y="3488880"/>
            <a:ext cx="27385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ASSOCIAÇÃO PARA O DESENVOLVIMENTO DA AERODINÂMICA INDUSTRIAL </a:t>
            </a:r>
          </a:p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Portugal</a:t>
            </a: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C4862F-1CD1-4C4D-99FB-99019BA6E601}"/>
              </a:ext>
            </a:extLst>
          </p:cNvPr>
          <p:cNvSpPr/>
          <p:nvPr/>
        </p:nvSpPr>
        <p:spPr>
          <a:xfrm>
            <a:off x="1608152" y="6049574"/>
            <a:ext cx="3130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accent6">
                    <a:lumMod val="50000"/>
                  </a:schemeClr>
                </a:solidFill>
              </a:rPr>
              <a:t>EUROPEAN BIOMASS INDUSTRY ASSOCIATION Belgium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CB25EB-2D53-41BB-8079-935DA1F6CF9E}"/>
              </a:ext>
            </a:extLst>
          </p:cNvPr>
          <p:cNvSpPr/>
          <p:nvPr/>
        </p:nvSpPr>
        <p:spPr>
          <a:xfrm>
            <a:off x="6033329" y="3258048"/>
            <a:ext cx="2886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accent6">
                    <a:lumMod val="50000"/>
                  </a:schemeClr>
                </a:solidFill>
              </a:rPr>
              <a:t>FORSCHUNGSZENTRUM JÜLICH GMBH Germany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3BE5DA-680B-45CC-9BC8-244E3F228F4E}"/>
              </a:ext>
            </a:extLst>
          </p:cNvPr>
          <p:cNvSpPr/>
          <p:nvPr/>
        </p:nvSpPr>
        <p:spPr>
          <a:xfrm>
            <a:off x="5115651" y="6080016"/>
            <a:ext cx="2226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accent6">
                    <a:lumMod val="50000"/>
                  </a:schemeClr>
                </a:solidFill>
              </a:rPr>
              <a:t>AYUNTAMIENTO DE SERRA Spain</a:t>
            </a:r>
          </a:p>
        </p:txBody>
      </p:sp>
      <p:pic>
        <p:nvPicPr>
          <p:cNvPr id="22" name="Immagine 19">
            <a:extLst>
              <a:ext uri="{FF2B5EF4-FFF2-40B4-BE49-F238E27FC236}">
                <a16:creationId xmlns:a16="http://schemas.microsoft.com/office/drawing/2014/main" id="{E9AC19C5-F191-4EDB-8FE3-C4F6A7DFD79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452" y="202373"/>
            <a:ext cx="682051" cy="492592"/>
          </a:xfrm>
          <a:prstGeom prst="rect">
            <a:avLst/>
          </a:prstGeom>
        </p:spPr>
      </p:pic>
      <p:sp>
        <p:nvSpPr>
          <p:cNvPr id="23" name="Rettangolo 28">
            <a:extLst>
              <a:ext uri="{FF2B5EF4-FFF2-40B4-BE49-F238E27FC236}">
                <a16:creationId xmlns:a16="http://schemas.microsoft.com/office/drawing/2014/main" id="{21EF386C-07F1-4ED5-A731-B070AE28666A}"/>
              </a:ext>
            </a:extLst>
          </p:cNvPr>
          <p:cNvSpPr/>
          <p:nvPr/>
        </p:nvSpPr>
        <p:spPr>
          <a:xfrm>
            <a:off x="6727503" y="130940"/>
            <a:ext cx="2246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>
                <a:latin typeface="Calibri" charset="0"/>
                <a:ea typeface="Calibri" charset="0"/>
                <a:cs typeface="Calibri" charset="0"/>
              </a:rPr>
              <a:t>The project </a:t>
            </a:r>
            <a:r>
              <a:rPr lang="it-IT" sz="900" i="1" dirty="0">
                <a:latin typeface="Calibri" charset="0"/>
                <a:ea typeface="Calibri" charset="0"/>
                <a:cs typeface="Calibri" charset="0"/>
              </a:rPr>
              <a:t>LIFE RESILIENT FORESTS </a:t>
            </a:r>
            <a:r>
              <a:rPr lang="it-IT" sz="900" dirty="0">
                <a:latin typeface="Calibri" charset="0"/>
                <a:ea typeface="Calibri" charset="0"/>
                <a:cs typeface="Calibri" charset="0"/>
              </a:rPr>
              <a:t>is co-funded by the LIFE Programme of the European Union under contract number LIFE 17 CCA/ES/000063.</a:t>
            </a:r>
          </a:p>
        </p:txBody>
      </p:sp>
      <p:sp>
        <p:nvSpPr>
          <p:cNvPr id="25" name="Rettangolo 11">
            <a:extLst>
              <a:ext uri="{FF2B5EF4-FFF2-40B4-BE49-F238E27FC236}">
                <a16:creationId xmlns:a16="http://schemas.microsoft.com/office/drawing/2014/main" id="{57070C1C-5A09-4C74-8B67-60CFE340ECCF}"/>
              </a:ext>
            </a:extLst>
          </p:cNvPr>
          <p:cNvSpPr/>
          <p:nvPr/>
        </p:nvSpPr>
        <p:spPr>
          <a:xfrm>
            <a:off x="865580" y="1032264"/>
            <a:ext cx="7373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  <a:endParaRPr lang="en-GB" sz="5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5382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F2074F-7E0E-4094-B3AF-8948D1945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785" y="160051"/>
            <a:ext cx="2668483" cy="2269118"/>
          </a:xfrm>
          <a:prstGeom prst="rect">
            <a:avLst/>
          </a:prstGeom>
        </p:spPr>
      </p:pic>
      <p:sp>
        <p:nvSpPr>
          <p:cNvPr id="9" name="Rectangle 118">
            <a:extLst>
              <a:ext uri="{FF2B5EF4-FFF2-40B4-BE49-F238E27FC236}">
                <a16:creationId xmlns:a16="http://schemas.microsoft.com/office/drawing/2014/main" id="{F611A9E4-D31C-4AD9-891A-7A974700A5F8}"/>
              </a:ext>
            </a:extLst>
          </p:cNvPr>
          <p:cNvSpPr txBox="1">
            <a:spLocks noChangeArrowheads="1"/>
          </p:cNvSpPr>
          <p:nvPr/>
        </p:nvSpPr>
        <p:spPr>
          <a:xfrm>
            <a:off x="1004046" y="2261925"/>
            <a:ext cx="6768353" cy="3473981"/>
          </a:xfrm>
          <a:prstGeom prst="rect">
            <a:avLst/>
          </a:prstGeom>
          <a:noFill/>
        </p:spPr>
        <p:txBody>
          <a:bodyPr vert="horz" lIns="417643" tIns="208822" rIns="417643" bIns="208822" numCol="1" spcCol="54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Developing a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Decision Support System (DSS) for forest managers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pt-PT" sz="2000" b="1" dirty="0">
                <a:solidFill>
                  <a:schemeClr val="accent6">
                    <a:lumMod val="50000"/>
                  </a:schemeClr>
                </a:solidFill>
              </a:rPr>
              <a:t>Demonstrating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</a:rPr>
              <a:t> the DSS tool at both </a:t>
            </a:r>
            <a:r>
              <a:rPr lang="pt-PT" sz="2000" b="1" dirty="0">
                <a:solidFill>
                  <a:schemeClr val="accent6">
                    <a:lumMod val="50000"/>
                  </a:schemeClr>
                </a:solidFill>
              </a:rPr>
              <a:t>catchment and sub-catchemnt level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</a:rPr>
              <a:t> in Germany, Portugal and Spain.</a:t>
            </a:r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Developing a complete monitoring system, including a Life Cycle Assessment of the forest management approach, that will demonstrate the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positive environmental impact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of the project, as well as its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socioeconomic impact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Transferring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management approaches around Europe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ttangolo 11">
            <a:extLst>
              <a:ext uri="{FF2B5EF4-FFF2-40B4-BE49-F238E27FC236}">
                <a16:creationId xmlns:a16="http://schemas.microsoft.com/office/drawing/2014/main" id="{59BB2448-5EB5-4269-9FE3-EB09FAA6D6C1}"/>
              </a:ext>
            </a:extLst>
          </p:cNvPr>
          <p:cNvSpPr/>
          <p:nvPr/>
        </p:nvSpPr>
        <p:spPr>
          <a:xfrm>
            <a:off x="446221" y="943539"/>
            <a:ext cx="7373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GB" sz="5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453746" y="13075"/>
            <a:ext cx="2658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i="1" dirty="0">
                <a:solidFill>
                  <a:schemeClr val="bg1"/>
                </a:solidFill>
              </a:rPr>
              <a:t>www.resilientforest.eu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" name="Immagine 12">
            <a:extLst>
              <a:ext uri="{FF2B5EF4-FFF2-40B4-BE49-F238E27FC236}">
                <a16:creationId xmlns:a16="http://schemas.microsoft.com/office/drawing/2014/main" id="{768A071F-72E6-42FE-A925-612AD63A4A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6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F2074F-7E0E-4094-B3AF-8948D1945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032" y="233580"/>
            <a:ext cx="2668483" cy="2269118"/>
          </a:xfrm>
          <a:prstGeom prst="rect">
            <a:avLst/>
          </a:prstGeom>
        </p:spPr>
      </p:pic>
      <p:sp>
        <p:nvSpPr>
          <p:cNvPr id="15" name="Rettangolo 11">
            <a:extLst>
              <a:ext uri="{FF2B5EF4-FFF2-40B4-BE49-F238E27FC236}">
                <a16:creationId xmlns:a16="http://schemas.microsoft.com/office/drawing/2014/main" id="{59BB2448-5EB5-4269-9FE3-EB09FAA6D6C1}"/>
              </a:ext>
            </a:extLst>
          </p:cNvPr>
          <p:cNvSpPr/>
          <p:nvPr/>
        </p:nvSpPr>
        <p:spPr>
          <a:xfrm>
            <a:off x="498974" y="1017068"/>
            <a:ext cx="7373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GB" sz="5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35" y="2316899"/>
            <a:ext cx="7019365" cy="430752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453746" y="13075"/>
            <a:ext cx="2658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i="1" dirty="0">
                <a:solidFill>
                  <a:schemeClr val="bg1"/>
                </a:solidFill>
              </a:rPr>
              <a:t>www.resilientforest.eu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Immagine 12">
            <a:extLst>
              <a:ext uri="{FF2B5EF4-FFF2-40B4-BE49-F238E27FC236}">
                <a16:creationId xmlns:a16="http://schemas.microsoft.com/office/drawing/2014/main" id="{D88B4ECA-2A0B-4FB1-B46C-1701E23060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01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5EB9C-3FA3-4C53-86F6-676D0838C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217" y="245166"/>
            <a:ext cx="3376078" cy="2501699"/>
          </a:xfrm>
          <a:prstGeom prst="rect">
            <a:avLst/>
          </a:prstGeom>
        </p:spPr>
      </p:pic>
      <p:sp>
        <p:nvSpPr>
          <p:cNvPr id="9" name="Rectangle 118">
            <a:extLst>
              <a:ext uri="{FF2B5EF4-FFF2-40B4-BE49-F238E27FC236}">
                <a16:creationId xmlns:a16="http://schemas.microsoft.com/office/drawing/2014/main" id="{F611A9E4-D31C-4AD9-891A-7A974700A5F8}"/>
              </a:ext>
            </a:extLst>
          </p:cNvPr>
          <p:cNvSpPr txBox="1">
            <a:spLocks noChangeArrowheads="1"/>
          </p:cNvSpPr>
          <p:nvPr/>
        </p:nvSpPr>
        <p:spPr>
          <a:xfrm>
            <a:off x="-151310" y="2746865"/>
            <a:ext cx="8055429" cy="3579061"/>
          </a:xfrm>
          <a:prstGeom prst="rect">
            <a:avLst/>
          </a:prstGeom>
          <a:noFill/>
        </p:spPr>
        <p:txBody>
          <a:bodyPr vert="horz" lIns="417643" tIns="208822" rIns="417643" bIns="208822" numCol="1" spcCol="54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en-GB" sz="1800" dirty="0">
                <a:solidFill>
                  <a:schemeClr val="accent6">
                    <a:lumMod val="50000"/>
                  </a:schemeClr>
                </a:solidFill>
              </a:rPr>
              <a:t>Demonstration and replication of a successful, </a:t>
            </a:r>
            <a:r>
              <a:rPr lang="en-GB" sz="1800" b="1" dirty="0">
                <a:solidFill>
                  <a:schemeClr val="accent6">
                    <a:lumMod val="50000"/>
                  </a:schemeClr>
                </a:solidFill>
              </a:rPr>
              <a:t>innovative forest management scheme at a watershed scale</a:t>
            </a:r>
            <a:r>
              <a:rPr lang="en-GB" sz="1800" dirty="0">
                <a:solidFill>
                  <a:schemeClr val="accent6">
                    <a:lumMod val="50000"/>
                  </a:schemeClr>
                </a:solidFill>
              </a:rPr>
              <a:t>, which will be further expanded up to 350,000 hectares</a:t>
            </a:r>
            <a:r>
              <a:rPr lang="pt-PT" sz="1800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en-GB" sz="1800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GB" sz="1800" b="1" dirty="0">
                <a:solidFill>
                  <a:schemeClr val="accent6">
                    <a:lumMod val="50000"/>
                  </a:schemeClr>
                </a:solidFill>
              </a:rPr>
              <a:t>Increased water reserves </a:t>
            </a:r>
            <a:r>
              <a:rPr lang="en-GB" sz="1800" dirty="0">
                <a:solidFill>
                  <a:schemeClr val="accent6">
                    <a:lumMod val="50000"/>
                  </a:schemeClr>
                </a:solidFill>
              </a:rPr>
              <a:t>of 45-200 l/m²/year and increased water availability downstream, leading to a </a:t>
            </a:r>
            <a:r>
              <a:rPr lang="en-GB" sz="1800" b="1" dirty="0">
                <a:solidFill>
                  <a:schemeClr val="accent6">
                    <a:lumMod val="50000"/>
                  </a:schemeClr>
                </a:solidFill>
              </a:rPr>
              <a:t>reduction in energy extraction </a:t>
            </a:r>
            <a:r>
              <a:rPr lang="en-GB" sz="1800" dirty="0">
                <a:solidFill>
                  <a:schemeClr val="accent6">
                    <a:lumMod val="50000"/>
                  </a:schemeClr>
                </a:solidFill>
              </a:rPr>
              <a:t>costs to 5 W/</a:t>
            </a:r>
            <a:r>
              <a:rPr lang="en-GB" sz="1800" dirty="0" err="1">
                <a:solidFill>
                  <a:schemeClr val="accent6">
                    <a:lumMod val="50000"/>
                  </a:schemeClr>
                </a:solidFill>
              </a:rPr>
              <a:t>hm</a:t>
            </a:r>
            <a:r>
              <a:rPr lang="pt-PT" sz="1800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en-GB" sz="1800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GB" sz="1800" b="1" dirty="0">
                <a:solidFill>
                  <a:schemeClr val="accent6">
                    <a:lumMod val="50000"/>
                  </a:schemeClr>
                </a:solidFill>
              </a:rPr>
              <a:t>Increased sustainable biomass production </a:t>
            </a:r>
            <a:r>
              <a:rPr lang="en-GB" sz="1800" dirty="0">
                <a:solidFill>
                  <a:schemeClr val="accent6">
                    <a:lumMod val="50000"/>
                  </a:schemeClr>
                </a:solidFill>
              </a:rPr>
              <a:t>for between 10 and 15 t/ha year</a:t>
            </a:r>
            <a:r>
              <a:rPr lang="pt-PT" sz="1800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en-GB" sz="1800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GB" sz="1800" b="1" dirty="0">
                <a:solidFill>
                  <a:schemeClr val="accent6">
                    <a:lumMod val="50000"/>
                  </a:schemeClr>
                </a:solidFill>
              </a:rPr>
              <a:t>Reduced fire hazards </a:t>
            </a:r>
            <a:r>
              <a:rPr lang="en-GB" sz="1800" dirty="0">
                <a:solidFill>
                  <a:schemeClr val="accent6">
                    <a:lumMod val="50000"/>
                  </a:schemeClr>
                </a:solidFill>
              </a:rPr>
              <a:t>by 30%</a:t>
            </a:r>
            <a:r>
              <a:rPr lang="pt-PT" sz="1800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en-GB" sz="1800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GB" sz="1800" b="1" dirty="0">
                <a:solidFill>
                  <a:schemeClr val="accent6">
                    <a:lumMod val="50000"/>
                  </a:schemeClr>
                </a:solidFill>
              </a:rPr>
              <a:t>Increased resilience </a:t>
            </a:r>
            <a:r>
              <a:rPr lang="en-GB" sz="1800" dirty="0">
                <a:solidFill>
                  <a:schemeClr val="accent6">
                    <a:lumMod val="50000"/>
                  </a:schemeClr>
                </a:solidFill>
              </a:rPr>
              <a:t>of 25% of </a:t>
            </a:r>
            <a:r>
              <a:rPr lang="en-GB" sz="1800" b="1" dirty="0">
                <a:solidFill>
                  <a:schemeClr val="accent6">
                    <a:lumMod val="50000"/>
                  </a:schemeClr>
                </a:solidFill>
              </a:rPr>
              <a:t>forest areas </a:t>
            </a:r>
            <a:r>
              <a:rPr lang="en-GB" sz="1800" dirty="0">
                <a:solidFill>
                  <a:schemeClr val="accent6">
                    <a:lumMod val="50000"/>
                  </a:schemeClr>
                </a:solidFill>
              </a:rPr>
              <a:t>to withstand droughts, pests and disease outbreak</a:t>
            </a:r>
            <a:r>
              <a:rPr lang="pt-PT" sz="18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GB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ttangolo 11">
            <a:extLst>
              <a:ext uri="{FF2B5EF4-FFF2-40B4-BE49-F238E27FC236}">
                <a16:creationId xmlns:a16="http://schemas.microsoft.com/office/drawing/2014/main" id="{3A577300-68CD-467D-B298-AF68D144B5C5}"/>
              </a:ext>
            </a:extLst>
          </p:cNvPr>
          <p:cNvSpPr/>
          <p:nvPr/>
        </p:nvSpPr>
        <p:spPr>
          <a:xfrm>
            <a:off x="1968096" y="695975"/>
            <a:ext cx="5471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RESULTS</a:t>
            </a:r>
            <a:endParaRPr lang="en-GB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magine 12">
            <a:extLst>
              <a:ext uri="{FF2B5EF4-FFF2-40B4-BE49-F238E27FC236}">
                <a16:creationId xmlns:a16="http://schemas.microsoft.com/office/drawing/2014/main" id="{420648C6-BE05-4F03-B8F5-B26E25A340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31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C733534-1DC7-44C7-82B7-73E4EEBD0F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6DA1D7-CBED-4FE6-A008-4C73BB0CFF28}"/>
              </a:ext>
            </a:extLst>
          </p:cNvPr>
          <p:cNvSpPr txBox="1"/>
          <p:nvPr/>
        </p:nvSpPr>
        <p:spPr>
          <a:xfrm>
            <a:off x="1940169" y="316523"/>
            <a:ext cx="5679831" cy="5909310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CONTENTS: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1.- Introduction: Project description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2.- Forest management: C.A.F.E. concept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3.- LIFE Resilient Forests DSS Tool: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3.1.- General description 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              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	       3.1.1.- What is it?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                3.1.2.- What can I use it for?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                3.1.3.- What do I need to use it?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3.2.- Eco-</a:t>
            </a:r>
            <a:r>
              <a:rPr lang="es-ES" sz="2000" dirty="0" err="1">
                <a:solidFill>
                  <a:schemeClr val="accent6">
                    <a:lumMod val="50000"/>
                  </a:schemeClr>
                </a:solidFill>
              </a:rPr>
              <a:t>hydrological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6">
                    <a:lumMod val="50000"/>
                  </a:schemeClr>
                </a:solidFill>
              </a:rPr>
              <a:t>model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: TETIS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3.3.- Optimization 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4.- Practical example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5.- Questions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5110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C733534-1DC7-44C7-82B7-73E4EEBD0F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6DA1D7-CBED-4FE6-A008-4C73BB0CFF28}"/>
              </a:ext>
            </a:extLst>
          </p:cNvPr>
          <p:cNvSpPr txBox="1"/>
          <p:nvPr/>
        </p:nvSpPr>
        <p:spPr>
          <a:xfrm>
            <a:off x="1940169" y="316523"/>
            <a:ext cx="5679831" cy="5909310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CONTENTS: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1.- Introduction: Project description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2.- Forest management: C.A.F.E. concept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3.- LIFE Resilient Forests DSS Tool:</a:t>
            </a:r>
            <a:endParaRPr lang="es-E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3.1.- General description                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	       3.1.1.- What is it?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                3.1.2.- What can I use it for?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                3.1.3.- What do I need to use it?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3.2.- Eco-</a:t>
            </a:r>
            <a:r>
              <a:rPr lang="es-ES" sz="2000" dirty="0" err="1">
                <a:solidFill>
                  <a:schemeClr val="accent6">
                    <a:lumMod val="50000"/>
                  </a:schemeClr>
                </a:solidFill>
              </a:rPr>
              <a:t>hydrological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6">
                    <a:lumMod val="50000"/>
                  </a:schemeClr>
                </a:solidFill>
              </a:rPr>
              <a:t>model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: TETIS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3.3.- Optimization 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4.- Practical example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5.- Questions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810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1669</TotalTime>
  <Words>1427</Words>
  <Application>Microsoft Office PowerPoint</Application>
  <PresentationFormat>Presentación en pantalla (4:3)</PresentationFormat>
  <Paragraphs>201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AdvP41153C</vt:lpstr>
      <vt:lpstr>-apple-system</vt:lpstr>
      <vt:lpstr>Arial</vt:lpstr>
      <vt:lpstr>Calibri</vt:lpstr>
      <vt:lpstr>Calibri Light</vt:lpstr>
      <vt:lpstr>MundoSans</vt:lpstr>
      <vt:lpstr>Times New Roman</vt:lpstr>
      <vt:lpstr>Tema di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lpigneri</dc:creator>
  <cp:lastModifiedBy>María González Sanchis</cp:lastModifiedBy>
  <cp:revision>105</cp:revision>
  <dcterms:created xsi:type="dcterms:W3CDTF">2018-05-29T15:33:02Z</dcterms:created>
  <dcterms:modified xsi:type="dcterms:W3CDTF">2020-05-26T08:32:09Z</dcterms:modified>
</cp:coreProperties>
</file>